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781" r:id="rId2"/>
    <p:sldId id="819" r:id="rId3"/>
    <p:sldId id="814" r:id="rId4"/>
    <p:sldId id="820" r:id="rId5"/>
    <p:sldId id="793" r:id="rId6"/>
    <p:sldId id="795" r:id="rId7"/>
    <p:sldId id="812" r:id="rId8"/>
    <p:sldId id="784" r:id="rId9"/>
    <p:sldId id="782" r:id="rId10"/>
    <p:sldId id="806" r:id="rId11"/>
    <p:sldId id="805" r:id="rId12"/>
    <p:sldId id="752" r:id="rId13"/>
    <p:sldId id="807" r:id="rId14"/>
    <p:sldId id="802" r:id="rId15"/>
    <p:sldId id="790" r:id="rId16"/>
    <p:sldId id="256" r:id="rId17"/>
    <p:sldId id="260" r:id="rId18"/>
    <p:sldId id="801" r:id="rId19"/>
    <p:sldId id="797" r:id="rId20"/>
    <p:sldId id="798" r:id="rId21"/>
    <p:sldId id="799" r:id="rId22"/>
    <p:sldId id="432" r:id="rId23"/>
    <p:sldId id="8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9A25"/>
    <a:srgbClr val="2729A0"/>
    <a:srgbClr val="FFD0D3"/>
    <a:srgbClr val="DDA29F"/>
    <a:srgbClr val="E2777E"/>
    <a:srgbClr val="C9CAED"/>
    <a:srgbClr val="FFA529"/>
    <a:srgbClr val="B41C62"/>
    <a:srgbClr val="ED8F55"/>
    <a:srgbClr val="E0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9" autoAdjust="0"/>
    <p:restoredTop sz="93622"/>
  </p:normalViewPr>
  <p:slideViewPr>
    <p:cSldViewPr snapToGrid="0" snapToObjects="1">
      <p:cViewPr varScale="1">
        <p:scale>
          <a:sx n="68" d="100"/>
          <a:sy n="68" d="100"/>
        </p:scale>
        <p:origin x="760" y="200"/>
      </p:cViewPr>
      <p:guideLst/>
    </p:cSldViewPr>
  </p:slideViewPr>
  <p:notesTextViewPr>
    <p:cViewPr>
      <p:scale>
        <a:sx n="1" d="1"/>
        <a:sy n="1" d="1"/>
      </p:scale>
      <p:origin x="0" y="0"/>
    </p:cViewPr>
  </p:notesTextViewPr>
  <p:notesViewPr>
    <p:cSldViewPr snapToGrid="0" snapToObjects="1">
      <p:cViewPr varScale="1">
        <p:scale>
          <a:sx n="89" d="100"/>
          <a:sy n="89"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D0E21E-51D3-B68A-E334-55443FFDE0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F6F931-747F-BCDD-85C1-94BFE53BB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699D6-0BCE-9946-AD7E-C0D7770FFE99}" type="datetimeFigureOut">
              <a:rPr lang="en-US" smtClean="0"/>
              <a:t>8/2/24</a:t>
            </a:fld>
            <a:endParaRPr lang="en-US"/>
          </a:p>
        </p:txBody>
      </p:sp>
      <p:sp>
        <p:nvSpPr>
          <p:cNvPr id="4" name="Footer Placeholder 3">
            <a:extLst>
              <a:ext uri="{FF2B5EF4-FFF2-40B4-BE49-F238E27FC236}">
                <a16:creationId xmlns:a16="http://schemas.microsoft.com/office/drawing/2014/main" id="{2DA1F35C-92F6-8602-1ACD-78F29E535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AB0D9F-DBF0-566B-8481-A442E7ECB4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6F050-875E-384B-93A4-C0FC611F98FE}" type="slidenum">
              <a:rPr lang="en-US" smtClean="0"/>
              <a:t>‹#›</a:t>
            </a:fld>
            <a:endParaRPr lang="en-US"/>
          </a:p>
        </p:txBody>
      </p:sp>
    </p:spTree>
    <p:extLst>
      <p:ext uri="{BB962C8B-B14F-4D97-AF65-F5344CB8AC3E}">
        <p14:creationId xmlns:p14="http://schemas.microsoft.com/office/powerpoint/2010/main" val="1549380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41782-E248-5E45-945F-873A286A11FC}"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F1878-1EB1-034A-B27C-806DC2044834}" type="slidenum">
              <a:rPr lang="en-US" smtClean="0"/>
              <a:t>‹#›</a:t>
            </a:fld>
            <a:endParaRPr lang="en-US"/>
          </a:p>
        </p:txBody>
      </p:sp>
    </p:spTree>
    <p:extLst>
      <p:ext uri="{BB962C8B-B14F-4D97-AF65-F5344CB8AC3E}">
        <p14:creationId xmlns:p14="http://schemas.microsoft.com/office/powerpoint/2010/main" val="276987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25000" dirty="0">
                <a:latin typeface="Arial" panose="020B0604020202020204" pitchFamily="34" charset="0"/>
                <a:cs typeface="Arial" panose="020B0604020202020204" pitchFamily="34" charset="0"/>
              </a:rPr>
              <a:t>DQ2.5 &lt;- </a:t>
            </a:r>
            <a:r>
              <a:rPr lang="en-US" sz="1200" baseline="-25000" dirty="0" err="1">
                <a:latin typeface="Arial" panose="020B0604020202020204" pitchFamily="34" charset="0"/>
                <a:cs typeface="Arial" panose="020B0604020202020204" pitchFamily="34" charset="0"/>
              </a:rPr>
              <a:t>ifelse</a:t>
            </a:r>
            <a:r>
              <a:rPr lang="en-US" sz="1200" baseline="-25000" dirty="0">
                <a:latin typeface="Arial" panose="020B0604020202020204" pitchFamily="34" charset="0"/>
                <a:cs typeface="Arial" panose="020B0604020202020204" pitchFamily="34" charset="0"/>
              </a:rPr>
              <a:t>(Dosage_DQA105 &gt;=1 &amp; Dosage_DQB10201&gt;=1,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latin typeface="Arial" panose="020B0604020202020204" pitchFamily="34" charset="0"/>
              <a:cs typeface="Arial" panose="020B0604020202020204" pitchFamily="34" charset="0"/>
            </a:endParaRPr>
          </a:p>
          <a:p>
            <a:pPr>
              <a:defRPr/>
            </a:pPr>
            <a:r>
              <a:rPr lang="en-US" sz="1200" baseline="-25000" dirty="0">
                <a:latin typeface="Arial" panose="020B0604020202020204" pitchFamily="34" charset="0"/>
                <a:cs typeface="Arial" panose="020B0604020202020204" pitchFamily="34" charset="0"/>
              </a:rPr>
              <a:t>DQ2.2 &lt;- </a:t>
            </a:r>
            <a:r>
              <a:rPr lang="en-US" sz="1200" baseline="-25000" dirty="0" err="1">
                <a:latin typeface="Arial" panose="020B0604020202020204" pitchFamily="34" charset="0"/>
                <a:cs typeface="Arial" panose="020B0604020202020204" pitchFamily="34" charset="0"/>
              </a:rPr>
              <a:t>ifelse</a:t>
            </a:r>
            <a:r>
              <a:rPr lang="en-US" sz="1200" baseline="-25000" dirty="0">
                <a:latin typeface="Arial" panose="020B0604020202020204" pitchFamily="34" charset="0"/>
                <a:cs typeface="Arial" panose="020B0604020202020204" pitchFamily="34" charset="0"/>
              </a:rPr>
              <a:t>(Dosage_DQA10201 &gt;=1 &amp; Dosage_DQB10202&gt;=1,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A7F1878-1EB1-034A-B27C-806DC2044834}" type="slidenum">
              <a:rPr lang="en-US" smtClean="0"/>
              <a:t>5</a:t>
            </a:fld>
            <a:endParaRPr lang="en-US"/>
          </a:p>
        </p:txBody>
      </p:sp>
    </p:spTree>
    <p:extLst>
      <p:ext uri="{BB962C8B-B14F-4D97-AF65-F5344CB8AC3E}">
        <p14:creationId xmlns:p14="http://schemas.microsoft.com/office/powerpoint/2010/main" val="263918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8</a:t>
            </a:fld>
            <a:endParaRPr lang="en-US"/>
          </a:p>
        </p:txBody>
      </p:sp>
    </p:spTree>
    <p:extLst>
      <p:ext uri="{BB962C8B-B14F-4D97-AF65-F5344CB8AC3E}">
        <p14:creationId xmlns:p14="http://schemas.microsoft.com/office/powerpoint/2010/main" val="271708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9</a:t>
            </a:fld>
            <a:endParaRPr lang="en-US"/>
          </a:p>
        </p:txBody>
      </p:sp>
    </p:spTree>
    <p:extLst>
      <p:ext uri="{BB962C8B-B14F-4D97-AF65-F5344CB8AC3E}">
        <p14:creationId xmlns:p14="http://schemas.microsoft.com/office/powerpoint/2010/main" val="240904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noRot="1" noChangeAspect="1"/>
          </p:cNvSpPr>
          <p:nvPr>
            <p:ph type="sldImg"/>
          </p:nvPr>
        </p:nvSpPr>
        <p:spPr>
          <a:xfrm>
            <a:off x="823913" y="1006475"/>
            <a:ext cx="6124575" cy="3446463"/>
          </a:xfrm>
          <a:prstGeom prst="rect">
            <a:avLst/>
          </a:prstGeom>
        </p:spPr>
      </p:sp>
      <p:sp>
        <p:nvSpPr>
          <p:cNvPr id="49" name="PlaceHolder 2"/>
          <p:cNvSpPr>
            <a:spLocks noGrp="1"/>
          </p:cNvSpPr>
          <p:nvPr>
            <p:ph type="body"/>
          </p:nvPr>
        </p:nvSpPr>
        <p:spPr>
          <a:xfrm>
            <a:off x="1185120" y="4787640"/>
            <a:ext cx="5407560" cy="6233400"/>
          </a:xfrm>
          <a:prstGeom prst="rect">
            <a:avLst/>
          </a:prstGeom>
        </p:spPr>
        <p:txBody>
          <a:bodyPr lIns="0" tIns="0" rIns="0" bIns="0"/>
          <a:lstStyle/>
          <a:p>
            <a:r>
              <a:rPr lang="en-US" sz="2000" b="0" strike="noStrike" spc="-1">
                <a:latin typeface="Arial"/>
              </a:rPr>
              <a:t>Odds ratios for coeliac disease GRS components grouped by (A) HLA‐DQ genotype and (B) putative genes at loci outside of HLA‐DQ that were associated with coeliac disease from recent genome‐wide association studies</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1351323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5A4C-1A67-CD42-B4EB-163DEEAF6AA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A7F2B-B6D3-7D40-ADDC-4D1BC1D6B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EFB53-A9B4-BC41-97B5-AB24A6920E9A}"/>
              </a:ext>
            </a:extLst>
          </p:cNvPr>
          <p:cNvSpPr>
            <a:spLocks noGrp="1"/>
          </p:cNvSpPr>
          <p:nvPr>
            <p:ph type="dt" sz="half" idx="10"/>
          </p:nvPr>
        </p:nvSpPr>
        <p:spPr/>
        <p:txBody>
          <a:bodyPr/>
          <a:lstStyle/>
          <a:p>
            <a:fld id="{8DF8967A-0328-D042-BC4B-F46BF7499CEC}" type="datetime1">
              <a:rPr lang="en-US" smtClean="0"/>
              <a:t>8/2/24</a:t>
            </a:fld>
            <a:endParaRPr lang="en-US"/>
          </a:p>
        </p:txBody>
      </p:sp>
      <p:sp>
        <p:nvSpPr>
          <p:cNvPr id="5" name="Footer Placeholder 4">
            <a:extLst>
              <a:ext uri="{FF2B5EF4-FFF2-40B4-BE49-F238E27FC236}">
                <a16:creationId xmlns:a16="http://schemas.microsoft.com/office/drawing/2014/main" id="{166EF9C5-F68E-BA40-B1A7-72FB79D7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29D2A-F8A9-F447-B9BC-4FBA9892188A}"/>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06555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AACB-F2D0-4E40-BB5F-9645796946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32F59B-D187-1644-B692-BF3865031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C379E-2FA0-9A43-A350-55B0DEB69A13}"/>
              </a:ext>
            </a:extLst>
          </p:cNvPr>
          <p:cNvSpPr>
            <a:spLocks noGrp="1"/>
          </p:cNvSpPr>
          <p:nvPr>
            <p:ph type="dt" sz="half" idx="10"/>
          </p:nvPr>
        </p:nvSpPr>
        <p:spPr/>
        <p:txBody>
          <a:bodyPr/>
          <a:lstStyle/>
          <a:p>
            <a:fld id="{05C4053F-DC53-C04D-AB00-FF8DA607CD58}" type="datetime1">
              <a:rPr lang="en-US" smtClean="0"/>
              <a:t>8/2/24</a:t>
            </a:fld>
            <a:endParaRPr lang="en-US"/>
          </a:p>
        </p:txBody>
      </p:sp>
      <p:sp>
        <p:nvSpPr>
          <p:cNvPr id="5" name="Footer Placeholder 4">
            <a:extLst>
              <a:ext uri="{FF2B5EF4-FFF2-40B4-BE49-F238E27FC236}">
                <a16:creationId xmlns:a16="http://schemas.microsoft.com/office/drawing/2014/main" id="{8F3ECF3F-31D3-C541-9511-A7E40B438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AA9FF-D7AC-774E-AB6C-84BA844FBAE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3341406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14E69-07F3-A540-9AF4-F2A98FFA3CB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84DB9E-F867-4347-9204-13F2E7BA2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9A1AE-BC1D-224B-A17C-94371647D97F}"/>
              </a:ext>
            </a:extLst>
          </p:cNvPr>
          <p:cNvSpPr>
            <a:spLocks noGrp="1"/>
          </p:cNvSpPr>
          <p:nvPr>
            <p:ph type="dt" sz="half" idx="10"/>
          </p:nvPr>
        </p:nvSpPr>
        <p:spPr/>
        <p:txBody>
          <a:bodyPr/>
          <a:lstStyle/>
          <a:p>
            <a:fld id="{4F2FEC76-A83B-3942-846B-C8DDF18A135E}" type="datetime1">
              <a:rPr lang="en-US" smtClean="0"/>
              <a:t>8/2/24</a:t>
            </a:fld>
            <a:endParaRPr lang="en-US"/>
          </a:p>
        </p:txBody>
      </p:sp>
      <p:sp>
        <p:nvSpPr>
          <p:cNvPr id="5" name="Footer Placeholder 4">
            <a:extLst>
              <a:ext uri="{FF2B5EF4-FFF2-40B4-BE49-F238E27FC236}">
                <a16:creationId xmlns:a16="http://schemas.microsoft.com/office/drawing/2014/main" id="{CC73C752-B2D6-4C49-A99C-F67608E1A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CC87F-D135-5B46-8480-4BE41BF0FAA6}"/>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845398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23818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9196-ECDF-1C40-ACBA-9B29C4CA9156}"/>
              </a:ext>
            </a:extLst>
          </p:cNvPr>
          <p:cNvSpPr>
            <a:spLocks noGrp="1"/>
          </p:cNvSpPr>
          <p:nvPr>
            <p:ph type="title"/>
          </p:nvPr>
        </p:nvSpPr>
        <p:spPr>
          <a:xfrm>
            <a:off x="327991" y="365125"/>
            <a:ext cx="11479695"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5F220DB-689E-2A48-816F-14434298A7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34AAC-CD9C-4C4B-9358-ABEE2F09FF0A}"/>
              </a:ext>
            </a:extLst>
          </p:cNvPr>
          <p:cNvSpPr>
            <a:spLocks noGrp="1"/>
          </p:cNvSpPr>
          <p:nvPr>
            <p:ph type="dt" sz="half" idx="10"/>
          </p:nvPr>
        </p:nvSpPr>
        <p:spPr/>
        <p:txBody>
          <a:bodyPr/>
          <a:lstStyle/>
          <a:p>
            <a:fld id="{4BD2DE78-76D7-4146-95DC-DDFC27CD6F4A}" type="datetime1">
              <a:rPr lang="en-US" smtClean="0"/>
              <a:t>8/2/24</a:t>
            </a:fld>
            <a:endParaRPr lang="en-US"/>
          </a:p>
        </p:txBody>
      </p:sp>
      <p:sp>
        <p:nvSpPr>
          <p:cNvPr id="5" name="Footer Placeholder 4">
            <a:extLst>
              <a:ext uri="{FF2B5EF4-FFF2-40B4-BE49-F238E27FC236}">
                <a16:creationId xmlns:a16="http://schemas.microsoft.com/office/drawing/2014/main" id="{EC74FF7C-5C42-634F-BC36-8B7DFF425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E1BE2-6EB0-7640-9BFB-09735C11C671}"/>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66527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DD6E-9D4A-834F-AB2F-9023939056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CD0E5-BC2E-3B4A-B712-396F9B98EF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A7B16-970B-264E-AFB8-05A2ECF036C6}"/>
              </a:ext>
            </a:extLst>
          </p:cNvPr>
          <p:cNvSpPr>
            <a:spLocks noGrp="1"/>
          </p:cNvSpPr>
          <p:nvPr>
            <p:ph type="dt" sz="half" idx="10"/>
          </p:nvPr>
        </p:nvSpPr>
        <p:spPr/>
        <p:txBody>
          <a:bodyPr/>
          <a:lstStyle/>
          <a:p>
            <a:fld id="{319FCE1C-FCD4-0F48-BE94-429368BDF3BB}" type="datetime1">
              <a:rPr lang="en-US" smtClean="0"/>
              <a:t>8/2/24</a:t>
            </a:fld>
            <a:endParaRPr lang="en-US"/>
          </a:p>
        </p:txBody>
      </p:sp>
      <p:sp>
        <p:nvSpPr>
          <p:cNvPr id="5" name="Footer Placeholder 4">
            <a:extLst>
              <a:ext uri="{FF2B5EF4-FFF2-40B4-BE49-F238E27FC236}">
                <a16:creationId xmlns:a16="http://schemas.microsoft.com/office/drawing/2014/main" id="{EFDD5524-8457-AC44-B3D7-9A455FA2D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0B0EE-DDEA-CB49-BAA1-0EABEFDFD8E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0654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85D-2CBF-824C-A917-7522729E7CA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4395EAE-8237-6E4D-8864-0E1814CCE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917EB-B738-1546-88E0-44611D0AAC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B54703-1346-634B-9D8D-C36AE0028CE8}"/>
              </a:ext>
            </a:extLst>
          </p:cNvPr>
          <p:cNvSpPr>
            <a:spLocks noGrp="1"/>
          </p:cNvSpPr>
          <p:nvPr>
            <p:ph type="dt" sz="half" idx="10"/>
          </p:nvPr>
        </p:nvSpPr>
        <p:spPr/>
        <p:txBody>
          <a:bodyPr/>
          <a:lstStyle/>
          <a:p>
            <a:fld id="{4CD9E934-4D8F-2E4C-A478-78FE3D8D240B}" type="datetime1">
              <a:rPr lang="en-US" smtClean="0"/>
              <a:t>8/2/24</a:t>
            </a:fld>
            <a:endParaRPr lang="en-US"/>
          </a:p>
        </p:txBody>
      </p:sp>
      <p:sp>
        <p:nvSpPr>
          <p:cNvPr id="6" name="Footer Placeholder 5">
            <a:extLst>
              <a:ext uri="{FF2B5EF4-FFF2-40B4-BE49-F238E27FC236}">
                <a16:creationId xmlns:a16="http://schemas.microsoft.com/office/drawing/2014/main" id="{11A7E958-AEDA-2A49-B657-29C8FE119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1DC05-B840-E041-ADBB-37ABFF000D6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6738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A058-D733-2846-8032-3D58568CAAA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30B2E3E-5CAC-C143-B243-ECD046366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4E596-D7A3-6543-808E-56B38A37B4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0073B-6248-024F-AE0D-E1B7B6495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97C1ED-724B-2A4E-BCE5-AE220F4EA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B95C3-9FF7-8342-863A-D8FCFBAD9169}"/>
              </a:ext>
            </a:extLst>
          </p:cNvPr>
          <p:cNvSpPr>
            <a:spLocks noGrp="1"/>
          </p:cNvSpPr>
          <p:nvPr>
            <p:ph type="dt" sz="half" idx="10"/>
          </p:nvPr>
        </p:nvSpPr>
        <p:spPr/>
        <p:txBody>
          <a:bodyPr/>
          <a:lstStyle/>
          <a:p>
            <a:fld id="{115E828F-C75E-604F-8814-B021FE242BF8}" type="datetime1">
              <a:rPr lang="en-US" smtClean="0"/>
              <a:t>8/2/24</a:t>
            </a:fld>
            <a:endParaRPr lang="en-US"/>
          </a:p>
        </p:txBody>
      </p:sp>
      <p:sp>
        <p:nvSpPr>
          <p:cNvPr id="8" name="Footer Placeholder 7">
            <a:extLst>
              <a:ext uri="{FF2B5EF4-FFF2-40B4-BE49-F238E27FC236}">
                <a16:creationId xmlns:a16="http://schemas.microsoft.com/office/drawing/2014/main" id="{482496D7-1DC5-EF42-8EC1-036513E64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9DFB24-225A-0C4B-B7D7-B6B72FA41998}"/>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83279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1A0-6B27-1044-8CEF-3B4F7565C0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FCC418C-511D-F94A-BE9B-C019BA968EE6}"/>
              </a:ext>
            </a:extLst>
          </p:cNvPr>
          <p:cNvSpPr>
            <a:spLocks noGrp="1"/>
          </p:cNvSpPr>
          <p:nvPr>
            <p:ph type="dt" sz="half" idx="10"/>
          </p:nvPr>
        </p:nvSpPr>
        <p:spPr/>
        <p:txBody>
          <a:bodyPr/>
          <a:lstStyle/>
          <a:p>
            <a:fld id="{A0C7DFD1-82E2-6E4A-8530-DD37D79356AD}" type="datetime1">
              <a:rPr lang="en-US" smtClean="0"/>
              <a:t>8/2/24</a:t>
            </a:fld>
            <a:endParaRPr lang="en-US"/>
          </a:p>
        </p:txBody>
      </p:sp>
      <p:sp>
        <p:nvSpPr>
          <p:cNvPr id="4" name="Footer Placeholder 3">
            <a:extLst>
              <a:ext uri="{FF2B5EF4-FFF2-40B4-BE49-F238E27FC236}">
                <a16:creationId xmlns:a16="http://schemas.microsoft.com/office/drawing/2014/main" id="{938E39CC-283E-9B44-B8CD-9F292D0DA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D974F1-0A08-C74C-AD46-B1A29DCA1FF2}"/>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75589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C2302-DD97-B24B-9DD7-0022D5D381FF}"/>
              </a:ext>
            </a:extLst>
          </p:cNvPr>
          <p:cNvSpPr>
            <a:spLocks noGrp="1"/>
          </p:cNvSpPr>
          <p:nvPr>
            <p:ph type="dt" sz="half" idx="10"/>
          </p:nvPr>
        </p:nvSpPr>
        <p:spPr/>
        <p:txBody>
          <a:bodyPr/>
          <a:lstStyle/>
          <a:p>
            <a:fld id="{427E1A08-291B-A345-8059-B2C4BFE1EBA1}" type="datetime1">
              <a:rPr lang="en-US" smtClean="0"/>
              <a:t>8/2/24</a:t>
            </a:fld>
            <a:endParaRPr lang="en-US"/>
          </a:p>
        </p:txBody>
      </p:sp>
      <p:sp>
        <p:nvSpPr>
          <p:cNvPr id="3" name="Footer Placeholder 2">
            <a:extLst>
              <a:ext uri="{FF2B5EF4-FFF2-40B4-BE49-F238E27FC236}">
                <a16:creationId xmlns:a16="http://schemas.microsoft.com/office/drawing/2014/main" id="{3874FCA9-0AB3-B843-97F1-F8386CD57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24509-698D-7045-AA62-B05036BC444E}"/>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737918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D4DA-C1DE-8440-8CF5-319CF81A3A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98C6D0-293A-C24B-878C-F92D333C5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CC240B-6579-084E-9E08-74EAAB2A9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4E1A1-F8C6-E94B-81CE-B1CD5F194701}"/>
              </a:ext>
            </a:extLst>
          </p:cNvPr>
          <p:cNvSpPr>
            <a:spLocks noGrp="1"/>
          </p:cNvSpPr>
          <p:nvPr>
            <p:ph type="dt" sz="half" idx="10"/>
          </p:nvPr>
        </p:nvSpPr>
        <p:spPr/>
        <p:txBody>
          <a:bodyPr/>
          <a:lstStyle/>
          <a:p>
            <a:fld id="{AC8D5B9A-EA94-7648-98EF-BDDD36FEE24F}" type="datetime1">
              <a:rPr lang="en-US" smtClean="0"/>
              <a:t>8/2/24</a:t>
            </a:fld>
            <a:endParaRPr lang="en-US"/>
          </a:p>
        </p:txBody>
      </p:sp>
      <p:sp>
        <p:nvSpPr>
          <p:cNvPr id="6" name="Footer Placeholder 5">
            <a:extLst>
              <a:ext uri="{FF2B5EF4-FFF2-40B4-BE49-F238E27FC236}">
                <a16:creationId xmlns:a16="http://schemas.microsoft.com/office/drawing/2014/main" id="{9C9E47AC-4405-A849-8C21-1ABDC8816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D2728-33DF-2847-8EE4-AB4A612800A2}"/>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3345050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B949-41B0-FC4F-9B06-AE00B6543D3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E6F9C-1D6F-3242-8AF4-3857E664AF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F72EDC-8875-2C40-AB32-EA1A0ED7F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A8E69-DA05-3240-93C0-2713599A129A}"/>
              </a:ext>
            </a:extLst>
          </p:cNvPr>
          <p:cNvSpPr>
            <a:spLocks noGrp="1"/>
          </p:cNvSpPr>
          <p:nvPr>
            <p:ph type="dt" sz="half" idx="10"/>
          </p:nvPr>
        </p:nvSpPr>
        <p:spPr/>
        <p:txBody>
          <a:bodyPr/>
          <a:lstStyle/>
          <a:p>
            <a:fld id="{0BF0FD98-CAE0-2443-B997-9B3B29990DD2}" type="datetime1">
              <a:rPr lang="en-US" smtClean="0"/>
              <a:t>8/2/24</a:t>
            </a:fld>
            <a:endParaRPr lang="en-US"/>
          </a:p>
        </p:txBody>
      </p:sp>
      <p:sp>
        <p:nvSpPr>
          <p:cNvPr id="6" name="Footer Placeholder 5">
            <a:extLst>
              <a:ext uri="{FF2B5EF4-FFF2-40B4-BE49-F238E27FC236}">
                <a16:creationId xmlns:a16="http://schemas.microsoft.com/office/drawing/2014/main" id="{FEDE6D2D-A8AF-6940-A8B0-1F916856D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38ED1-539D-6943-BE12-50EC1E4E8445}"/>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60241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E60AD9-F587-E846-ABF2-63F694BED8CF}"/>
              </a:ext>
            </a:extLst>
          </p:cNvPr>
          <p:cNvSpPr>
            <a:spLocks noGrp="1"/>
          </p:cNvSpPr>
          <p:nvPr>
            <p:ph type="title"/>
          </p:nvPr>
        </p:nvSpPr>
        <p:spPr>
          <a:xfrm>
            <a:off x="327991" y="365125"/>
            <a:ext cx="1147969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C2C801-D5C6-F349-B7DB-C046582749B8}"/>
              </a:ext>
            </a:extLst>
          </p:cNvPr>
          <p:cNvSpPr>
            <a:spLocks noGrp="1"/>
          </p:cNvSpPr>
          <p:nvPr>
            <p:ph type="body" idx="1"/>
          </p:nvPr>
        </p:nvSpPr>
        <p:spPr>
          <a:xfrm>
            <a:off x="327991" y="1825625"/>
            <a:ext cx="1147969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281F79-C674-B643-8303-DDDC44C41293}"/>
              </a:ext>
            </a:extLst>
          </p:cNvPr>
          <p:cNvSpPr>
            <a:spLocks noGrp="1"/>
          </p:cNvSpPr>
          <p:nvPr>
            <p:ph type="dt" sz="half" idx="2"/>
          </p:nvPr>
        </p:nvSpPr>
        <p:spPr>
          <a:xfrm>
            <a:off x="327991" y="6356350"/>
            <a:ext cx="325340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F89FA344-F531-1746-8134-EF9287DA4B53}" type="datetime1">
              <a:rPr lang="en-US" smtClean="0"/>
              <a:t>8/2/24</a:t>
            </a:fld>
            <a:endParaRPr lang="en-US"/>
          </a:p>
        </p:txBody>
      </p:sp>
      <p:sp>
        <p:nvSpPr>
          <p:cNvPr id="5" name="Footer Placeholder 4">
            <a:extLst>
              <a:ext uri="{FF2B5EF4-FFF2-40B4-BE49-F238E27FC236}">
                <a16:creationId xmlns:a16="http://schemas.microsoft.com/office/drawing/2014/main" id="{C1F2115B-7E87-5940-8A2B-80FF67103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241D007D-6775-1449-B3CB-EC89E9074959}"/>
              </a:ext>
            </a:extLst>
          </p:cNvPr>
          <p:cNvSpPr>
            <a:spLocks noGrp="1"/>
          </p:cNvSpPr>
          <p:nvPr>
            <p:ph type="sldNum" sz="quarter" idx="4"/>
          </p:nvPr>
        </p:nvSpPr>
        <p:spPr>
          <a:xfrm>
            <a:off x="8610599" y="6356350"/>
            <a:ext cx="3197087"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DFFA30F-68D5-6040-A000-3D88BA39008A}" type="slidenum">
              <a:rPr lang="en-US" smtClean="0"/>
              <a:pPr/>
              <a:t>‹#›</a:t>
            </a:fld>
            <a:endParaRPr lang="en-US"/>
          </a:p>
        </p:txBody>
      </p:sp>
    </p:spTree>
    <p:extLst>
      <p:ext uri="{BB962C8B-B14F-4D97-AF65-F5344CB8AC3E}">
        <p14:creationId xmlns:p14="http://schemas.microsoft.com/office/powerpoint/2010/main" val="3049532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18.tiff"/><Relationship Id="rId7" Type="http://schemas.microsoft.com/office/2007/relationships/hdphoto" Target="../media/hdphoto2.wdp"/><Relationship Id="rId2" Type="http://schemas.openxmlformats.org/officeDocument/2006/relationships/hyperlink" Target="mailto:Jessica.rose.shaw@gmail.com"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package" Target="../embeddings/Microsoft_Excel_Worksheet.xlsx"/><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4.emf"/><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png"/><Relationship Id="rId3" Type="http://schemas.openxmlformats.org/officeDocument/2006/relationships/image" Target="../media/image270.png"/><Relationship Id="rId7" Type="http://schemas.openxmlformats.org/officeDocument/2006/relationships/image" Target="../media/image310.png"/><Relationship Id="rId12" Type="http://schemas.openxmlformats.org/officeDocument/2006/relationships/image" Target="../media/image36.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Project background</a:t>
            </a:r>
          </a:p>
        </p:txBody>
      </p:sp>
      <p:sp>
        <p:nvSpPr>
          <p:cNvPr id="3" name="Slide Number Placeholder 2">
            <a:extLst>
              <a:ext uri="{FF2B5EF4-FFF2-40B4-BE49-F238E27FC236}">
                <a16:creationId xmlns:a16="http://schemas.microsoft.com/office/drawing/2014/main" id="{00C0032E-7E0C-1425-C3DB-F06C5FD48DCB}"/>
              </a:ext>
            </a:extLst>
          </p:cNvPr>
          <p:cNvSpPr>
            <a:spLocks noGrp="1"/>
          </p:cNvSpPr>
          <p:nvPr>
            <p:ph type="sldNum" sz="quarter" idx="12"/>
          </p:nvPr>
        </p:nvSpPr>
        <p:spPr/>
        <p:txBody>
          <a:bodyPr/>
          <a:lstStyle/>
          <a:p>
            <a:fld id="{7DFFA30F-68D5-6040-A000-3D88BA39008A}" type="slidenum">
              <a:rPr lang="en-US" smtClean="0"/>
              <a:t>1</a:t>
            </a:fld>
            <a:endParaRPr lang="en-US"/>
          </a:p>
        </p:txBody>
      </p:sp>
    </p:spTree>
    <p:extLst>
      <p:ext uri="{BB962C8B-B14F-4D97-AF65-F5344CB8AC3E}">
        <p14:creationId xmlns:p14="http://schemas.microsoft.com/office/powerpoint/2010/main" val="217894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81B0CDD-9E9C-4124-97A3-F740B97538BC}"/>
              </a:ext>
            </a:extLst>
          </p:cNvPr>
          <p:cNvGrpSpPr/>
          <p:nvPr/>
        </p:nvGrpSpPr>
        <p:grpSpPr>
          <a:xfrm>
            <a:off x="291172" y="1762040"/>
            <a:ext cx="11346777" cy="2184719"/>
            <a:chOff x="7956" y="1772582"/>
            <a:chExt cx="11346777" cy="2184719"/>
          </a:xfrm>
        </p:grpSpPr>
        <p:sp>
          <p:nvSpPr>
            <p:cNvPr id="22" name="Right Arrow 21">
              <a:extLst>
                <a:ext uri="{FF2B5EF4-FFF2-40B4-BE49-F238E27FC236}">
                  <a16:creationId xmlns:a16="http://schemas.microsoft.com/office/drawing/2014/main" id="{01273F69-4BD2-8C48-A996-C8F21D90535B}"/>
                </a:ext>
              </a:extLst>
            </p:cNvPr>
            <p:cNvSpPr/>
            <p:nvPr/>
          </p:nvSpPr>
          <p:spPr>
            <a:xfrm>
              <a:off x="7472282" y="1772582"/>
              <a:ext cx="3882451" cy="218471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Genome imputation</a:t>
              </a:r>
            </a:p>
            <a:p>
              <a:pPr algn="ctr"/>
              <a:r>
                <a:rPr lang="en-US" sz="1600" dirty="0">
                  <a:solidFill>
                    <a:schemeClr val="tx1"/>
                  </a:solidFill>
                  <a:latin typeface="Arial" panose="020B0604020202020204" pitchFamily="34" charset="0"/>
                  <a:cs typeface="Arial" panose="020B0604020202020204" pitchFamily="34" charset="0"/>
                </a:rPr>
                <a:t>Michigan Imputation Server (MIS)</a:t>
              </a:r>
            </a:p>
            <a:p>
              <a:pPr algn="ctr"/>
              <a:r>
                <a:rPr lang="en-US" sz="1600" dirty="0">
                  <a:solidFill>
                    <a:schemeClr val="tx1"/>
                  </a:solidFill>
                  <a:latin typeface="Arial" panose="020B0604020202020204" pitchFamily="34" charset="0"/>
                  <a:cs typeface="Arial" panose="020B0604020202020204" pitchFamily="34" charset="0"/>
                </a:rPr>
                <a:t>Panel: 1000GP3v5</a:t>
              </a:r>
            </a:p>
            <a:p>
              <a:pPr algn="ctr"/>
              <a:r>
                <a:rPr lang="en-US" sz="1600" dirty="0">
                  <a:solidFill>
                    <a:schemeClr val="tx1"/>
                  </a:solidFill>
                  <a:latin typeface="Arial" panose="020B0604020202020204" pitchFamily="34" charset="0"/>
                  <a:cs typeface="Arial" panose="020B0604020202020204" pitchFamily="34" charset="0"/>
                </a:rPr>
                <a:t>Population: Other/Mixed</a:t>
              </a:r>
            </a:p>
          </p:txBody>
        </p:sp>
        <p:sp>
          <p:nvSpPr>
            <p:cNvPr id="25" name="Rounded Rectangle 24">
              <a:extLst>
                <a:ext uri="{FF2B5EF4-FFF2-40B4-BE49-F238E27FC236}">
                  <a16:creationId xmlns:a16="http://schemas.microsoft.com/office/drawing/2014/main" id="{7DFD7736-0B77-994C-9F2C-308CE3AB0C91}"/>
                </a:ext>
              </a:extLst>
            </p:cNvPr>
            <p:cNvSpPr/>
            <p:nvPr/>
          </p:nvSpPr>
          <p:spPr>
            <a:xfrm>
              <a:off x="7956" y="2208603"/>
              <a:ext cx="2518662" cy="1381457"/>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Multi Ethnic Global Array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a:t>
              </a:r>
            </a:p>
            <a:p>
              <a:pPr algn="ctr"/>
              <a:r>
                <a:rPr lang="en-US" sz="1600" dirty="0">
                  <a:solidFill>
                    <a:schemeClr val="tx1"/>
                  </a:solidFill>
                  <a:latin typeface="Arial" panose="020B0604020202020204" pitchFamily="34" charset="0"/>
                  <a:cs typeface="Arial" panose="020B0604020202020204" pitchFamily="34" charset="0"/>
                </a:rPr>
                <a:t>(*.bed/*.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42" name="Right Arrow 21">
              <a:extLst>
                <a:ext uri="{FF2B5EF4-FFF2-40B4-BE49-F238E27FC236}">
                  <a16:creationId xmlns:a16="http://schemas.microsoft.com/office/drawing/2014/main" id="{3DF4715B-9702-479D-8C16-78CF174C853C}"/>
                </a:ext>
              </a:extLst>
            </p:cNvPr>
            <p:cNvSpPr/>
            <p:nvPr/>
          </p:nvSpPr>
          <p:spPr>
            <a:xfrm>
              <a:off x="2611964" y="1909409"/>
              <a:ext cx="2835372" cy="198610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Imputation prep</a:t>
              </a:r>
            </a:p>
            <a:p>
              <a:pPr algn="ctr"/>
              <a:r>
                <a:rPr lang="en-US" sz="1600" dirty="0">
                  <a:solidFill>
                    <a:schemeClr val="tx1"/>
                  </a:solidFill>
                  <a:latin typeface="Arial" panose="020B0604020202020204" pitchFamily="34" charset="0"/>
                  <a:cs typeface="Arial" panose="020B0604020202020204" pitchFamily="34" charset="0"/>
                </a:rPr>
                <a:t>R/Plink/</a:t>
              </a:r>
              <a:r>
                <a:rPr lang="en-US" sz="1600" dirty="0" err="1">
                  <a:solidFill>
                    <a:schemeClr val="tx1"/>
                  </a:solidFill>
                  <a:latin typeface="Arial" panose="020B0604020202020204" pitchFamily="34" charset="0"/>
                  <a:cs typeface="Arial" panose="020B0604020202020204" pitchFamily="34" charset="0"/>
                </a:rPr>
                <a:t>bcftools</a:t>
              </a:r>
              <a:r>
                <a:rPr lang="en-US" sz="1600" dirty="0">
                  <a:solidFill>
                    <a:schemeClr val="tx1"/>
                  </a:solidFill>
                  <a:latin typeface="Arial" panose="020B0604020202020204" pitchFamily="34" charset="0"/>
                  <a:cs typeface="Arial" panose="020B0604020202020204" pitchFamily="34" charset="0"/>
                </a:rPr>
                <a:t>/bash/</a:t>
              </a:r>
            </a:p>
            <a:p>
              <a:pPr algn="ctr"/>
              <a:r>
                <a:rPr lang="en-US" sz="1600" dirty="0">
                  <a:solidFill>
                    <a:schemeClr val="tx1"/>
                  </a:solidFill>
                  <a:latin typeface="Arial" panose="020B0604020202020204" pitchFamily="34" charset="0"/>
                  <a:cs typeface="Arial" panose="020B0604020202020204" pitchFamily="34" charset="0"/>
                </a:rPr>
                <a:t>W. Rayner strand alignment</a:t>
              </a:r>
            </a:p>
          </p:txBody>
        </p:sp>
        <p:sp>
          <p:nvSpPr>
            <p:cNvPr id="43" name="Rounded Rectangle 25">
              <a:extLst>
                <a:ext uri="{FF2B5EF4-FFF2-40B4-BE49-F238E27FC236}">
                  <a16:creationId xmlns:a16="http://schemas.microsoft.com/office/drawing/2014/main" id="{AB0852B9-0B8E-4214-92DA-B66B86B91132}"/>
                </a:ext>
              </a:extLst>
            </p:cNvPr>
            <p:cNvSpPr/>
            <p:nvPr/>
          </p:nvSpPr>
          <p:spPr>
            <a:xfrm>
              <a:off x="5507982" y="2162513"/>
              <a:ext cx="1857441" cy="147280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Imputation-ready genome-wide SNP data</a:t>
              </a:r>
            </a:p>
          </p:txBody>
        </p:sp>
      </p:grpSp>
      <p:sp>
        <p:nvSpPr>
          <p:cNvPr id="3" name="Right Arrow 2">
            <a:extLst>
              <a:ext uri="{FF2B5EF4-FFF2-40B4-BE49-F238E27FC236}">
                <a16:creationId xmlns:a16="http://schemas.microsoft.com/office/drawing/2014/main" id="{A2F4064A-E9A3-F2AA-E5B5-8C1D417AA4BD}"/>
              </a:ext>
            </a:extLst>
          </p:cNvPr>
          <p:cNvSpPr/>
          <p:nvPr/>
        </p:nvSpPr>
        <p:spPr>
          <a:xfrm>
            <a:off x="8955602" y="3810196"/>
            <a:ext cx="2780642" cy="1492193"/>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QC imputation results</a:t>
            </a:r>
          </a:p>
          <a:p>
            <a:pPr algn="ctr"/>
            <a:r>
              <a:rPr lang="en-US" sz="1600" dirty="0">
                <a:solidFill>
                  <a:schemeClr val="tx1"/>
                </a:solidFill>
                <a:latin typeface="Arial" panose="020B0604020202020204" pitchFamily="34" charset="0"/>
                <a:cs typeface="Arial" panose="020B0604020202020204" pitchFamily="34" charset="0"/>
              </a:rPr>
              <a:t>R/Plink/bash/</a:t>
            </a:r>
          </a:p>
          <a:p>
            <a:pPr algn="ctr"/>
            <a:r>
              <a:rPr lang="en-US" sz="1600" dirty="0" err="1">
                <a:solidFill>
                  <a:schemeClr val="tx1"/>
                </a:solidFill>
                <a:latin typeface="Arial" panose="020B0604020202020204" pitchFamily="34" charset="0"/>
                <a:cs typeface="Arial" panose="020B0604020202020204" pitchFamily="34" charset="0"/>
              </a:rPr>
              <a:t>bcftools</a:t>
            </a:r>
            <a:endParaRPr lang="en-US" sz="1600" dirty="0">
              <a:solidFill>
                <a:schemeClr val="tx1"/>
              </a:solidFill>
              <a:latin typeface="Arial" panose="020B0604020202020204" pitchFamily="34" charset="0"/>
              <a:cs typeface="Arial" panose="020B0604020202020204" pitchFamily="34" charset="0"/>
            </a:endParaRPr>
          </a:p>
        </p:txBody>
      </p:sp>
      <p:sp>
        <p:nvSpPr>
          <p:cNvPr id="23" name="Right Arrow 22">
            <a:extLst>
              <a:ext uri="{FF2B5EF4-FFF2-40B4-BE49-F238E27FC236}">
                <a16:creationId xmlns:a16="http://schemas.microsoft.com/office/drawing/2014/main" id="{B5A33BBB-77F6-B241-8ADD-05CC995E7026}"/>
              </a:ext>
            </a:extLst>
          </p:cNvPr>
          <p:cNvSpPr/>
          <p:nvPr/>
        </p:nvSpPr>
        <p:spPr>
          <a:xfrm>
            <a:off x="3937060" y="3819223"/>
            <a:ext cx="3017821" cy="147413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non-chr21,</a:t>
            </a:r>
          </a:p>
          <a:p>
            <a:pPr algn="ctr"/>
            <a:r>
              <a:rPr lang="en-US" sz="1600" b="1" dirty="0">
                <a:solidFill>
                  <a:schemeClr val="tx1"/>
                </a:solidFill>
                <a:latin typeface="Arial" panose="020B0604020202020204" pitchFamily="34" charset="0"/>
                <a:cs typeface="Arial" panose="020B0604020202020204" pitchFamily="34" charset="0"/>
              </a:rPr>
              <a:t>non-HLA-DQ GRS SNPs</a:t>
            </a:r>
          </a:p>
          <a:p>
            <a:pPr algn="ctr"/>
            <a:r>
              <a:rPr lang="en-US" sz="1600" dirty="0">
                <a:solidFill>
                  <a:schemeClr val="tx1"/>
                </a:solidFill>
                <a:latin typeface="Arial" panose="020B0604020202020204" pitchFamily="34" charset="0"/>
                <a:cs typeface="Arial" panose="020B0604020202020204" pitchFamily="34" charset="0"/>
              </a:rPr>
              <a:t>R/Plink/bash/</a:t>
            </a:r>
            <a:r>
              <a:rPr lang="en-US" sz="1600" dirty="0" err="1">
                <a:solidFill>
                  <a:schemeClr val="tx1"/>
                </a:solidFill>
                <a:latin typeface="Arial" panose="020B0604020202020204" pitchFamily="34" charset="0"/>
                <a:cs typeface="Arial" panose="020B0604020202020204" pitchFamily="34" charset="0"/>
              </a:rPr>
              <a:t>bcftools</a:t>
            </a:r>
            <a:endParaRPr lang="en-US" sz="1600" dirty="0">
              <a:solidFill>
                <a:schemeClr val="tx1"/>
              </a:solidFill>
              <a:latin typeface="Arial" panose="020B0604020202020204" pitchFamily="34" charset="0"/>
              <a:cs typeface="Arial" panose="020B0604020202020204" pitchFamily="34" charset="0"/>
            </a:endParaRPr>
          </a:p>
        </p:txBody>
      </p:sp>
      <p:sp>
        <p:nvSpPr>
          <p:cNvPr id="21" name="Rounded Rectangle 25">
            <a:extLst>
              <a:ext uri="{FF2B5EF4-FFF2-40B4-BE49-F238E27FC236}">
                <a16:creationId xmlns:a16="http://schemas.microsoft.com/office/drawing/2014/main" id="{4BAD4F74-FF0E-8E2A-2AB6-9255A65F4C4D}"/>
              </a:ext>
            </a:extLst>
          </p:cNvPr>
          <p:cNvSpPr/>
          <p:nvPr/>
        </p:nvSpPr>
        <p:spPr>
          <a:xfrm>
            <a:off x="1595686" y="3947697"/>
            <a:ext cx="2265681"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Genome-wide imputed genotypes</a:t>
            </a:r>
          </a:p>
          <a:p>
            <a:pPr algn="ct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vcf.gz</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vcf.gz.csi</a:t>
            </a:r>
            <a:r>
              <a:rPr lang="en-US" sz="1600" dirty="0">
                <a:solidFill>
                  <a:schemeClr val="tx1"/>
                </a:solidFill>
                <a:latin typeface="Arial" panose="020B0604020202020204" pitchFamily="34" charset="0"/>
                <a:cs typeface="Arial" panose="020B0604020202020204" pitchFamily="34" charset="0"/>
              </a:rPr>
              <a:t>)</a:t>
            </a:r>
          </a:p>
        </p:txBody>
      </p:sp>
      <p:sp>
        <p:nvSpPr>
          <p:cNvPr id="24" name="Rounded Rectangle 25">
            <a:extLst>
              <a:ext uri="{FF2B5EF4-FFF2-40B4-BE49-F238E27FC236}">
                <a16:creationId xmlns:a16="http://schemas.microsoft.com/office/drawing/2014/main" id="{015BA973-E70D-8095-B7AC-E3948EB95751}"/>
              </a:ext>
            </a:extLst>
          </p:cNvPr>
          <p:cNvSpPr/>
          <p:nvPr/>
        </p:nvSpPr>
        <p:spPr>
          <a:xfrm>
            <a:off x="7016425" y="3947697"/>
            <a:ext cx="1857441"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Non-HLA-DQ, non-chr21 SNP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637614A9-CEF4-6625-CA57-243035D23B21}"/>
              </a:ext>
            </a:extLst>
          </p:cNvPr>
          <p:cNvSpPr/>
          <p:nvPr/>
        </p:nvSpPr>
        <p:spPr>
          <a:xfrm>
            <a:off x="237268" y="4108968"/>
            <a:ext cx="1268115" cy="555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E130B7A9-41D8-347D-5CA9-920108E5948C}"/>
              </a:ext>
            </a:extLst>
          </p:cNvPr>
          <p:cNvSpPr/>
          <p:nvPr/>
        </p:nvSpPr>
        <p:spPr>
          <a:xfrm>
            <a:off x="237268" y="5614173"/>
            <a:ext cx="1268115" cy="555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rial" panose="020B0604020202020204" pitchFamily="34" charset="0"/>
                <a:cs typeface="Arial" panose="020B0604020202020204" pitchFamily="34" charset="0"/>
              </a:rPr>
              <a:t>…</a:t>
            </a:r>
          </a:p>
        </p:txBody>
      </p:sp>
      <p:sp>
        <p:nvSpPr>
          <p:cNvPr id="10" name="Rounded Rectangle 9">
            <a:extLst>
              <a:ext uri="{FF2B5EF4-FFF2-40B4-BE49-F238E27FC236}">
                <a16:creationId xmlns:a16="http://schemas.microsoft.com/office/drawing/2014/main" id="{3FC46767-02F9-5999-05F3-8E9DC01B9C90}"/>
              </a:ext>
            </a:extLst>
          </p:cNvPr>
          <p:cNvSpPr/>
          <p:nvPr/>
        </p:nvSpPr>
        <p:spPr>
          <a:xfrm>
            <a:off x="1595686" y="5464191"/>
            <a:ext cx="2265680"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Analysis-eligible non-HLA-DQ, non-chr21 SNP genotypes</a:t>
            </a:r>
            <a:endParaRPr lang="en-US" sz="1600" dirty="0">
              <a:solidFill>
                <a:schemeClr val="tx1"/>
              </a:solidFill>
              <a:latin typeface="Arial" panose="020B0604020202020204" pitchFamily="34" charset="0"/>
              <a:cs typeface="Arial" panose="020B0604020202020204" pitchFamily="34" charset="0"/>
            </a:endParaRPr>
          </a:p>
        </p:txBody>
      </p:sp>
      <p:sp>
        <p:nvSpPr>
          <p:cNvPr id="11" name="Right Arrow 10">
            <a:extLst>
              <a:ext uri="{FF2B5EF4-FFF2-40B4-BE49-F238E27FC236}">
                <a16:creationId xmlns:a16="http://schemas.microsoft.com/office/drawing/2014/main" id="{9098F69D-0FDF-1961-4C22-7B4DA459E62C}"/>
              </a:ext>
            </a:extLst>
          </p:cNvPr>
          <p:cNvSpPr/>
          <p:nvPr/>
        </p:nvSpPr>
        <p:spPr>
          <a:xfrm>
            <a:off x="3937060" y="5335717"/>
            <a:ext cx="3068075" cy="147413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Infer strand and derive GRS allele dosage</a:t>
            </a:r>
          </a:p>
          <a:p>
            <a:pPr algn="ctr"/>
            <a:r>
              <a:rPr lang="en-US" sz="1600" dirty="0">
                <a:solidFill>
                  <a:schemeClr val="tx1"/>
                </a:solidFill>
                <a:latin typeface="Arial" panose="020B0604020202020204" pitchFamily="34" charset="0"/>
                <a:cs typeface="Arial" panose="020B0604020202020204" pitchFamily="34" charset="0"/>
              </a:rPr>
              <a:t>R</a:t>
            </a:r>
          </a:p>
        </p:txBody>
      </p:sp>
      <p:sp>
        <p:nvSpPr>
          <p:cNvPr id="14" name="Rounded Rectangle 13">
            <a:extLst>
              <a:ext uri="{FF2B5EF4-FFF2-40B4-BE49-F238E27FC236}">
                <a16:creationId xmlns:a16="http://schemas.microsoft.com/office/drawing/2014/main" id="{43E195A3-6E85-CA59-95D0-51C5A692BD23}"/>
              </a:ext>
            </a:extLst>
          </p:cNvPr>
          <p:cNvSpPr/>
          <p:nvPr/>
        </p:nvSpPr>
        <p:spPr>
          <a:xfrm>
            <a:off x="7080829" y="5519518"/>
            <a:ext cx="2776054" cy="11065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Non-HLA-DQ, non-chr21 GRS allele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DF5B9425-F02C-7F1C-A1E7-5F4667011A33}"/>
              </a:ext>
            </a:extLst>
          </p:cNvPr>
          <p:cNvSpPr txBox="1">
            <a:spLocks/>
          </p:cNvSpPr>
          <p:nvPr/>
        </p:nvSpPr>
        <p:spPr>
          <a:xfrm>
            <a:off x="180823" y="157514"/>
            <a:ext cx="11479695" cy="10791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Analysis data pipeline</a:t>
            </a:r>
            <a:br>
              <a:rPr lang="en-US" sz="3600" dirty="0"/>
            </a:br>
            <a:r>
              <a:rPr lang="en-US" sz="3600" dirty="0">
                <a:solidFill>
                  <a:schemeClr val="tx1"/>
                </a:solidFill>
              </a:rPr>
              <a:t>GRS component: </a:t>
            </a:r>
            <a:r>
              <a:rPr lang="en-US" sz="3600" dirty="0">
                <a:solidFill>
                  <a:srgbClr val="FFC000"/>
                </a:solidFill>
              </a:rPr>
              <a:t>Non-HLA-DQ SNPs (</a:t>
            </a:r>
            <a:r>
              <a:rPr lang="en-US" sz="3600" i="1" dirty="0">
                <a:solidFill>
                  <a:srgbClr val="FFC000"/>
                </a:solidFill>
              </a:rPr>
              <a:t>continued</a:t>
            </a:r>
            <a:r>
              <a:rPr lang="en-US" sz="3600" dirty="0">
                <a:solidFill>
                  <a:srgbClr val="FFC000"/>
                </a:solidFill>
              </a:rPr>
              <a:t>)</a:t>
            </a:r>
          </a:p>
        </p:txBody>
      </p:sp>
      <p:sp>
        <p:nvSpPr>
          <p:cNvPr id="26" name="Title 1">
            <a:extLst>
              <a:ext uri="{FF2B5EF4-FFF2-40B4-BE49-F238E27FC236}">
                <a16:creationId xmlns:a16="http://schemas.microsoft.com/office/drawing/2014/main" id="{6610BDC7-832D-3228-C8FA-67AFE781A318}"/>
              </a:ext>
            </a:extLst>
          </p:cNvPr>
          <p:cNvSpPr txBox="1">
            <a:spLocks/>
          </p:cNvSpPr>
          <p:nvPr/>
        </p:nvSpPr>
        <p:spPr>
          <a:xfrm>
            <a:off x="158254" y="1304422"/>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Non-HLA-DQ, non-chromosome 21 SNPs </a:t>
            </a:r>
            <a:r>
              <a:rPr lang="en-US" sz="2400" b="1" i="1" dirty="0">
                <a:solidFill>
                  <a:schemeClr val="tx1"/>
                </a:solidFill>
                <a:sym typeface="Wingdings" pitchFamily="2" charset="2"/>
              </a:rPr>
              <a:t>not</a:t>
            </a:r>
            <a:r>
              <a:rPr lang="en-US" sz="2400" b="1" dirty="0">
                <a:solidFill>
                  <a:schemeClr val="tx1"/>
                </a:solidFill>
                <a:sym typeface="Wingdings" pitchFamily="2" charset="2"/>
              </a:rPr>
              <a:t> captured by Illumina MEGA</a:t>
            </a:r>
            <a:endParaRPr lang="en-US" sz="2400" b="1" dirty="0"/>
          </a:p>
        </p:txBody>
      </p:sp>
      <p:sp>
        <p:nvSpPr>
          <p:cNvPr id="32" name="Slide Number Placeholder 31">
            <a:extLst>
              <a:ext uri="{FF2B5EF4-FFF2-40B4-BE49-F238E27FC236}">
                <a16:creationId xmlns:a16="http://schemas.microsoft.com/office/drawing/2014/main" id="{8C4BD7A4-2E17-E4E4-6C4A-8A7C554614D3}"/>
              </a:ext>
            </a:extLst>
          </p:cNvPr>
          <p:cNvSpPr>
            <a:spLocks noGrp="1"/>
          </p:cNvSpPr>
          <p:nvPr>
            <p:ph type="sldNum" sz="quarter" idx="12"/>
          </p:nvPr>
        </p:nvSpPr>
        <p:spPr/>
        <p:txBody>
          <a:bodyPr/>
          <a:lstStyle/>
          <a:p>
            <a:fld id="{7DFFA30F-68D5-6040-A000-3D88BA39008A}" type="slidenum">
              <a:rPr lang="en-US" smtClean="0"/>
              <a:t>10</a:t>
            </a:fld>
            <a:endParaRPr lang="en-US"/>
          </a:p>
        </p:txBody>
      </p:sp>
    </p:spTree>
    <p:extLst>
      <p:ext uri="{BB962C8B-B14F-4D97-AF65-F5344CB8AC3E}">
        <p14:creationId xmlns:p14="http://schemas.microsoft.com/office/powerpoint/2010/main" val="222328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43FCCCE-6D20-4813-A203-2F34C86353E0}"/>
              </a:ext>
            </a:extLst>
          </p:cNvPr>
          <p:cNvGrpSpPr/>
          <p:nvPr/>
        </p:nvGrpSpPr>
        <p:grpSpPr>
          <a:xfrm>
            <a:off x="219020" y="1973243"/>
            <a:ext cx="11686733" cy="1398581"/>
            <a:chOff x="113220" y="968243"/>
            <a:chExt cx="11686733" cy="1398581"/>
          </a:xfrm>
        </p:grpSpPr>
        <p:sp>
          <p:nvSpPr>
            <p:cNvPr id="9" name="Right Arrow 8">
              <a:extLst>
                <a:ext uri="{FF2B5EF4-FFF2-40B4-BE49-F238E27FC236}">
                  <a16:creationId xmlns:a16="http://schemas.microsoft.com/office/drawing/2014/main" id="{F4D67EF2-7465-3747-BB40-2D2234E0BD98}"/>
                </a:ext>
              </a:extLst>
            </p:cNvPr>
            <p:cNvSpPr/>
            <p:nvPr/>
          </p:nvSpPr>
          <p:spPr>
            <a:xfrm>
              <a:off x="2153278" y="968243"/>
              <a:ext cx="1630961" cy="139858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imputation (HIBAG*)</a:t>
              </a:r>
            </a:p>
          </p:txBody>
        </p:sp>
        <p:sp>
          <p:nvSpPr>
            <p:cNvPr id="10" name="Right Arrow 9">
              <a:extLst>
                <a:ext uri="{FF2B5EF4-FFF2-40B4-BE49-F238E27FC236}">
                  <a16:creationId xmlns:a16="http://schemas.microsoft.com/office/drawing/2014/main" id="{9E86982F-C9EB-9F44-A5CF-FBF772267A03}"/>
                </a:ext>
              </a:extLst>
            </p:cNvPr>
            <p:cNvSpPr/>
            <p:nvPr/>
          </p:nvSpPr>
          <p:spPr>
            <a:xfrm>
              <a:off x="5192765" y="102182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3" name="Rounded Rectangle 12">
              <a:extLst>
                <a:ext uri="{FF2B5EF4-FFF2-40B4-BE49-F238E27FC236}">
                  <a16:creationId xmlns:a16="http://schemas.microsoft.com/office/drawing/2014/main" id="{88C64F3D-4533-4440-9E23-7CF355549778}"/>
                </a:ext>
              </a:extLst>
            </p:cNvPr>
            <p:cNvSpPr/>
            <p:nvPr/>
          </p:nvSpPr>
          <p:spPr>
            <a:xfrm>
              <a:off x="113220" y="1090652"/>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14" name="Rounded Rectangle 13">
              <a:extLst>
                <a:ext uri="{FF2B5EF4-FFF2-40B4-BE49-F238E27FC236}">
                  <a16:creationId xmlns:a16="http://schemas.microsoft.com/office/drawing/2014/main" id="{765E7445-E882-9444-A1D9-2D3CBE2A0EAD}"/>
                </a:ext>
              </a:extLst>
            </p:cNvPr>
            <p:cNvSpPr/>
            <p:nvPr/>
          </p:nvSpPr>
          <p:spPr>
            <a:xfrm>
              <a:off x="3811864"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2-5 digit alleles</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10631608" y="974837"/>
              <a:ext cx="1168345" cy="1242892"/>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r>
                <a:rPr lang="en-US" sz="1600" u="sng" dirty="0">
                  <a:solidFill>
                    <a:schemeClr val="tx1"/>
                  </a:solidFill>
                  <a:latin typeface="Arial" panose="020B0604020202020204" pitchFamily="34" charset="0"/>
                  <a:cs typeface="Arial" panose="020B0604020202020204" pitchFamily="34" charset="0"/>
                  <a:sym typeface="Wingdings" pitchFamily="2" charset="2"/>
                </a:rPr>
                <a:t>genotype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7487F128-5766-D74C-A2A5-D7BAB19DD0A6}"/>
                </a:ext>
              </a:extLst>
            </p:cNvPr>
            <p:cNvSpPr/>
            <p:nvPr/>
          </p:nvSpPr>
          <p:spPr>
            <a:xfrm>
              <a:off x="8397766" y="1152998"/>
              <a:ext cx="1412412" cy="905256"/>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a:t>
              </a:r>
            </a:p>
            <a:p>
              <a:pPr algn="ctr"/>
              <a:r>
                <a:rPr lang="en-US" sz="1600" u="sng" dirty="0">
                  <a:solidFill>
                    <a:schemeClr val="tx1"/>
                  </a:solidFill>
                  <a:latin typeface="Arial" panose="020B0604020202020204" pitchFamily="34" charset="0"/>
                  <a:cs typeface="Arial" panose="020B0604020202020204" pitchFamily="34" charset="0"/>
                  <a:sym typeface="Wingdings" pitchFamily="2" charset="2"/>
                </a:rPr>
                <a:t>heterodimer</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44" name="Right Arrow 9">
              <a:extLst>
                <a:ext uri="{FF2B5EF4-FFF2-40B4-BE49-F238E27FC236}">
                  <a16:creationId xmlns:a16="http://schemas.microsoft.com/office/drawing/2014/main" id="{D77939B0-80F1-4AA6-8FD0-BE58FE90E5B4}"/>
                </a:ext>
              </a:extLst>
            </p:cNvPr>
            <p:cNvSpPr/>
            <p:nvPr/>
          </p:nvSpPr>
          <p:spPr>
            <a:xfrm>
              <a:off x="7668298" y="995503"/>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5" name="Rounded Rectangle 13">
            <a:extLst>
              <a:ext uri="{FF2B5EF4-FFF2-40B4-BE49-F238E27FC236}">
                <a16:creationId xmlns:a16="http://schemas.microsoft.com/office/drawing/2014/main" id="{BA0A66B8-79E7-4EA1-B2F7-5A7AC3323CFD}"/>
              </a:ext>
            </a:extLst>
          </p:cNvPr>
          <p:cNvSpPr/>
          <p:nvPr/>
        </p:nvSpPr>
        <p:spPr>
          <a:xfrm>
            <a:off x="7862874" y="6272552"/>
            <a:ext cx="4149222" cy="376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rPr>
              <a:t>*Performed by Paul Norman et al.</a:t>
            </a:r>
          </a:p>
        </p:txBody>
      </p:sp>
      <p:sp>
        <p:nvSpPr>
          <p:cNvPr id="6" name="Rounded Rectangle 5">
            <a:extLst>
              <a:ext uri="{FF2B5EF4-FFF2-40B4-BE49-F238E27FC236}">
                <a16:creationId xmlns:a16="http://schemas.microsoft.com/office/drawing/2014/main" id="{AA491A6E-CD56-39DA-AD91-1F43B8ADE033}"/>
              </a:ext>
            </a:extLst>
          </p:cNvPr>
          <p:cNvSpPr/>
          <p:nvPr/>
        </p:nvSpPr>
        <p:spPr>
          <a:xfrm>
            <a:off x="6045987" y="1979119"/>
            <a:ext cx="1658751" cy="109536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CD-associated </a:t>
            </a:r>
            <a:r>
              <a:rPr lang="en-US" sz="1600" u="sng" dirty="0">
                <a:solidFill>
                  <a:schemeClr val="tx1"/>
                </a:solidFill>
                <a:latin typeface="Arial" panose="020B0604020202020204" pitchFamily="34" charset="0"/>
                <a:cs typeface="Arial" panose="020B0604020202020204" pitchFamily="34" charset="0"/>
                <a:sym typeface="Wingdings" pitchFamily="2" charset="2"/>
              </a:rPr>
              <a:t>allele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8" name="Right Arrow 9">
            <a:extLst>
              <a:ext uri="{FF2B5EF4-FFF2-40B4-BE49-F238E27FC236}">
                <a16:creationId xmlns:a16="http://schemas.microsoft.com/office/drawing/2014/main" id="{7567184E-060D-83C7-E3DB-9DF59953D974}"/>
              </a:ext>
            </a:extLst>
          </p:cNvPr>
          <p:cNvSpPr/>
          <p:nvPr/>
        </p:nvSpPr>
        <p:spPr>
          <a:xfrm>
            <a:off x="9981066" y="190854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9" name="Title 1">
            <a:extLst>
              <a:ext uri="{FF2B5EF4-FFF2-40B4-BE49-F238E27FC236}">
                <a16:creationId xmlns:a16="http://schemas.microsoft.com/office/drawing/2014/main" id="{D9206EC2-E164-17ED-76AF-70E1A625B709}"/>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GRS component: </a:t>
            </a:r>
            <a:r>
              <a:rPr lang="en-US" sz="3600" dirty="0">
                <a:solidFill>
                  <a:schemeClr val="accent6"/>
                </a:solidFill>
              </a:rPr>
              <a:t>HLA-DQ genotypes</a:t>
            </a:r>
          </a:p>
        </p:txBody>
      </p:sp>
      <p:sp>
        <p:nvSpPr>
          <p:cNvPr id="20" name="Title 1">
            <a:extLst>
              <a:ext uri="{FF2B5EF4-FFF2-40B4-BE49-F238E27FC236}">
                <a16:creationId xmlns:a16="http://schemas.microsoft.com/office/drawing/2014/main" id="{C67B2169-0CE0-86FE-DEBC-070077A70857}"/>
              </a:ext>
            </a:extLst>
          </p:cNvPr>
          <p:cNvSpPr txBox="1">
            <a:spLocks/>
          </p:cNvSpPr>
          <p:nvPr/>
        </p:nvSpPr>
        <p:spPr>
          <a:xfrm>
            <a:off x="158254" y="1304422"/>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HLA-DQ genotypes </a:t>
            </a:r>
            <a:r>
              <a:rPr lang="en-US" sz="2400" b="1" i="1" dirty="0">
                <a:solidFill>
                  <a:schemeClr val="tx1"/>
                </a:solidFill>
                <a:sym typeface="Wingdings" pitchFamily="2" charset="2"/>
              </a:rPr>
              <a:t>not</a:t>
            </a:r>
            <a:r>
              <a:rPr lang="en-US" sz="2400" b="1" dirty="0">
                <a:solidFill>
                  <a:schemeClr val="tx1"/>
                </a:solidFill>
                <a:sym typeface="Wingdings" pitchFamily="2" charset="2"/>
              </a:rPr>
              <a:t> captured by Illumina MEGA</a:t>
            </a:r>
            <a:endParaRPr lang="en-US" sz="2400" b="1" dirty="0"/>
          </a:p>
        </p:txBody>
      </p:sp>
      <p:sp>
        <p:nvSpPr>
          <p:cNvPr id="21" name="Slide Number Placeholder 20">
            <a:extLst>
              <a:ext uri="{FF2B5EF4-FFF2-40B4-BE49-F238E27FC236}">
                <a16:creationId xmlns:a16="http://schemas.microsoft.com/office/drawing/2014/main" id="{B5A0FE73-9BEB-F4D1-4CCC-6C63B220B64C}"/>
              </a:ext>
            </a:extLst>
          </p:cNvPr>
          <p:cNvSpPr>
            <a:spLocks noGrp="1"/>
          </p:cNvSpPr>
          <p:nvPr>
            <p:ph type="sldNum" sz="quarter" idx="12"/>
          </p:nvPr>
        </p:nvSpPr>
        <p:spPr/>
        <p:txBody>
          <a:bodyPr/>
          <a:lstStyle/>
          <a:p>
            <a:fld id="{7DFFA30F-68D5-6040-A000-3D88BA39008A}" type="slidenum">
              <a:rPr lang="en-US" smtClean="0"/>
              <a:t>11</a:t>
            </a:fld>
            <a:endParaRPr lang="en-US"/>
          </a:p>
        </p:txBody>
      </p:sp>
    </p:spTree>
    <p:extLst>
      <p:ext uri="{BB962C8B-B14F-4D97-AF65-F5344CB8AC3E}">
        <p14:creationId xmlns:p14="http://schemas.microsoft.com/office/powerpoint/2010/main" val="2112133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D1B6EB96-98B7-6A47-86A4-F77EA3221300}"/>
              </a:ext>
            </a:extLst>
          </p:cNvPr>
          <p:cNvSpPr/>
          <p:nvPr/>
        </p:nvSpPr>
        <p:spPr>
          <a:xfrm>
            <a:off x="2084180" y="4102978"/>
            <a:ext cx="1638464"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rs4143332 (C) </a:t>
            </a: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rPr>
              <a:t>(0/1/2)</a:t>
            </a:r>
          </a:p>
        </p:txBody>
      </p:sp>
      <p:sp>
        <p:nvSpPr>
          <p:cNvPr id="60" name="Rounded Rectangle 59">
            <a:extLst>
              <a:ext uri="{FF2B5EF4-FFF2-40B4-BE49-F238E27FC236}">
                <a16:creationId xmlns:a16="http://schemas.microsoft.com/office/drawing/2014/main" id="{2F9F2D5D-901F-AB46-9E61-40F7DEE65A7C}"/>
              </a:ext>
            </a:extLst>
          </p:cNvPr>
          <p:cNvSpPr/>
          <p:nvPr/>
        </p:nvSpPr>
        <p:spPr>
          <a:xfrm>
            <a:off x="1877261" y="3158360"/>
            <a:ext cx="1572533"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DQ2.5/DQ2.5</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61" name="Rounded Rectangle 60">
            <a:extLst>
              <a:ext uri="{FF2B5EF4-FFF2-40B4-BE49-F238E27FC236}">
                <a16:creationId xmlns:a16="http://schemas.microsoft.com/office/drawing/2014/main" id="{E4A528A7-8198-CB40-BE78-2A9AF916D0F1}"/>
              </a:ext>
            </a:extLst>
          </p:cNvPr>
          <p:cNvSpPr/>
          <p:nvPr/>
        </p:nvSpPr>
        <p:spPr>
          <a:xfrm>
            <a:off x="1007314" y="3158360"/>
            <a:ext cx="677536"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4.97</a:t>
            </a:r>
            <a:endParaRPr lang="en-US" sz="1600" dirty="0">
              <a:solidFill>
                <a:schemeClr val="tx1"/>
              </a:solidFill>
              <a:latin typeface="Arial" panose="020B0604020202020204" pitchFamily="34" charset="0"/>
              <a:cs typeface="Arial" panose="020B0604020202020204" pitchFamily="34" charset="0"/>
            </a:endParaRPr>
          </a:p>
        </p:txBody>
      </p:sp>
      <p:sp>
        <p:nvSpPr>
          <p:cNvPr id="62" name="Rounded Rectangle 61">
            <a:extLst>
              <a:ext uri="{FF2B5EF4-FFF2-40B4-BE49-F238E27FC236}">
                <a16:creationId xmlns:a16="http://schemas.microsoft.com/office/drawing/2014/main" id="{0E0B9B16-CE32-2F40-B6A7-6FC1DB0319D5}"/>
              </a:ext>
            </a:extLst>
          </p:cNvPr>
          <p:cNvSpPr/>
          <p:nvPr/>
        </p:nvSpPr>
        <p:spPr>
          <a:xfrm>
            <a:off x="1007314" y="4114725"/>
            <a:ext cx="908236"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0.425</a:t>
            </a:r>
            <a:endParaRPr lang="en-US" sz="1600" dirty="0">
              <a:solidFill>
                <a:schemeClr val="tx1"/>
              </a:solidFill>
              <a:latin typeface="Arial" panose="020B0604020202020204" pitchFamily="34" charset="0"/>
              <a:cs typeface="Arial" panose="020B0604020202020204" pitchFamily="34" charset="0"/>
            </a:endParaRPr>
          </a:p>
        </p:txBody>
      </p:sp>
      <p:sp>
        <p:nvSpPr>
          <p:cNvPr id="63" name="Rounded Rectangle 62">
            <a:extLst>
              <a:ext uri="{FF2B5EF4-FFF2-40B4-BE49-F238E27FC236}">
                <a16:creationId xmlns:a16="http://schemas.microsoft.com/office/drawing/2014/main" id="{CD7874D3-5346-FA4A-BDA9-6C73DE34CE5F}"/>
              </a:ext>
            </a:extLst>
          </p:cNvPr>
          <p:cNvSpPr/>
          <p:nvPr/>
        </p:nvSpPr>
        <p:spPr>
          <a:xfrm>
            <a:off x="4950570" y="4070507"/>
            <a:ext cx="1542820"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rs3128927 (T)</a:t>
            </a:r>
            <a:r>
              <a:rPr lang="en-US" sz="1600" dirty="0">
                <a:solidFill>
                  <a:schemeClr val="tx1"/>
                </a:solidFill>
                <a:latin typeface="Arial" panose="020B0604020202020204" pitchFamily="34" charset="0"/>
                <a:cs typeface="Arial" panose="020B0604020202020204" pitchFamily="34" charset="0"/>
                <a:sym typeface="Wingdings" pitchFamily="2" charset="2"/>
              </a:rPr>
              <a:t> dosage </a:t>
            </a:r>
            <a:r>
              <a:rPr lang="en-US" sz="1600" dirty="0">
                <a:solidFill>
                  <a:schemeClr val="tx1"/>
                </a:solidFill>
                <a:latin typeface="Arial" panose="020B0604020202020204" pitchFamily="34" charset="0"/>
                <a:cs typeface="Arial" panose="020B0604020202020204" pitchFamily="34" charset="0"/>
              </a:rPr>
              <a:t>(0/1/2)</a:t>
            </a:r>
          </a:p>
        </p:txBody>
      </p:sp>
      <p:sp>
        <p:nvSpPr>
          <p:cNvPr id="64" name="Rounded Rectangle 63">
            <a:extLst>
              <a:ext uri="{FF2B5EF4-FFF2-40B4-BE49-F238E27FC236}">
                <a16:creationId xmlns:a16="http://schemas.microsoft.com/office/drawing/2014/main" id="{A25BF17B-9AE7-644A-BED8-EA60B845A6BE}"/>
              </a:ext>
            </a:extLst>
          </p:cNvPr>
          <p:cNvSpPr/>
          <p:nvPr/>
        </p:nvSpPr>
        <p:spPr>
          <a:xfrm>
            <a:off x="3972442" y="4087408"/>
            <a:ext cx="794635"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0.372</a:t>
            </a:r>
            <a:endParaRPr lang="en-US" sz="1600" dirty="0">
              <a:solidFill>
                <a:schemeClr val="tx1"/>
              </a:solidFill>
              <a:latin typeface="Arial" panose="020B0604020202020204" pitchFamily="34" charset="0"/>
              <a:cs typeface="Arial" panose="020B0604020202020204" pitchFamily="34" charset="0"/>
            </a:endParaRPr>
          </a:p>
        </p:txBody>
      </p:sp>
      <p:sp>
        <p:nvSpPr>
          <p:cNvPr id="65" name="Rounded Rectangle 64">
            <a:extLst>
              <a:ext uri="{FF2B5EF4-FFF2-40B4-BE49-F238E27FC236}">
                <a16:creationId xmlns:a16="http://schemas.microsoft.com/office/drawing/2014/main" id="{78578F23-F36D-4F45-BB8B-EB4B460EA9FA}"/>
              </a:ext>
            </a:extLst>
          </p:cNvPr>
          <p:cNvSpPr/>
          <p:nvPr/>
        </p:nvSpPr>
        <p:spPr>
          <a:xfrm>
            <a:off x="3265836" y="3383906"/>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66" name="Rounded Rectangle 65">
            <a:extLst>
              <a:ext uri="{FF2B5EF4-FFF2-40B4-BE49-F238E27FC236}">
                <a16:creationId xmlns:a16="http://schemas.microsoft.com/office/drawing/2014/main" id="{E98CC588-0DF2-0B45-9903-6AF90FC68088}"/>
              </a:ext>
            </a:extLst>
          </p:cNvPr>
          <p:cNvSpPr/>
          <p:nvPr/>
        </p:nvSpPr>
        <p:spPr>
          <a:xfrm>
            <a:off x="3574904" y="4232627"/>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67" name="Rounded Rectangle 66">
            <a:extLst>
              <a:ext uri="{FF2B5EF4-FFF2-40B4-BE49-F238E27FC236}">
                <a16:creationId xmlns:a16="http://schemas.microsoft.com/office/drawing/2014/main" id="{19FA0F33-A654-7A47-96C9-21BE7EC83CBC}"/>
              </a:ext>
            </a:extLst>
          </p:cNvPr>
          <p:cNvSpPr/>
          <p:nvPr/>
        </p:nvSpPr>
        <p:spPr>
          <a:xfrm>
            <a:off x="6351138" y="4215733"/>
            <a:ext cx="995379"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 … +</a:t>
            </a:r>
            <a:endParaRPr lang="en-US" dirty="0">
              <a:solidFill>
                <a:schemeClr val="tx1"/>
              </a:solidFill>
              <a:latin typeface="Arial" panose="020B0604020202020204" pitchFamily="34" charset="0"/>
              <a:cs typeface="Arial" panose="020B0604020202020204" pitchFamily="34" charset="0"/>
            </a:endParaRPr>
          </a:p>
        </p:txBody>
      </p:sp>
      <p:sp>
        <p:nvSpPr>
          <p:cNvPr id="68" name="Rounded Rectangle 67">
            <a:extLst>
              <a:ext uri="{FF2B5EF4-FFF2-40B4-BE49-F238E27FC236}">
                <a16:creationId xmlns:a16="http://schemas.microsoft.com/office/drawing/2014/main" id="{5BD9F18F-17BF-F546-BAB3-4919C8E788E2}"/>
              </a:ext>
            </a:extLst>
          </p:cNvPr>
          <p:cNvSpPr/>
          <p:nvPr/>
        </p:nvSpPr>
        <p:spPr>
          <a:xfrm>
            <a:off x="2058982" y="5952815"/>
            <a:ext cx="1697102"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0" u="none" strike="noStrike" dirty="0">
                <a:solidFill>
                  <a:schemeClr val="tx1"/>
                </a:solidFill>
                <a:effectLst/>
                <a:latin typeface="Arial" panose="020B0604020202020204" pitchFamily="34" charset="0"/>
                <a:cs typeface="Arial" panose="020B0604020202020204" pitchFamily="34" charset="0"/>
              </a:rPr>
              <a:t>rs10167650</a:t>
            </a:r>
            <a:r>
              <a:rPr lang="en-US" sz="1600" dirty="0">
                <a:solidFill>
                  <a:schemeClr val="tx1"/>
                </a:solidFill>
                <a:latin typeface="Arial" panose="020B0604020202020204" pitchFamily="34" charset="0"/>
                <a:cs typeface="Arial" panose="020B0604020202020204" pitchFamily="34" charset="0"/>
              </a:rPr>
              <a:t> (G)</a:t>
            </a:r>
            <a:r>
              <a:rPr lang="en-US" sz="1600" dirty="0">
                <a:solidFill>
                  <a:schemeClr val="tx1"/>
                </a:solidFill>
                <a:latin typeface="Arial" panose="020B0604020202020204" pitchFamily="34" charset="0"/>
                <a:cs typeface="Arial" panose="020B0604020202020204" pitchFamily="34" charset="0"/>
                <a:sym typeface="Wingdings" pitchFamily="2" charset="2"/>
              </a:rPr>
              <a:t> 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69" name="Rounded Rectangle 68">
            <a:extLst>
              <a:ext uri="{FF2B5EF4-FFF2-40B4-BE49-F238E27FC236}">
                <a16:creationId xmlns:a16="http://schemas.microsoft.com/office/drawing/2014/main" id="{D37B26C1-7D0C-A24F-9B47-DA2F4220CC55}"/>
              </a:ext>
            </a:extLst>
          </p:cNvPr>
          <p:cNvSpPr/>
          <p:nvPr/>
        </p:nvSpPr>
        <p:spPr>
          <a:xfrm>
            <a:off x="1018873" y="5952167"/>
            <a:ext cx="850014"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-0.083</a:t>
            </a:r>
            <a:endParaRPr lang="en-US" sz="1600" dirty="0">
              <a:solidFill>
                <a:schemeClr val="tx1"/>
              </a:solidFill>
              <a:latin typeface="Arial" panose="020B0604020202020204" pitchFamily="34" charset="0"/>
              <a:cs typeface="Arial" panose="020B0604020202020204" pitchFamily="34" charset="0"/>
            </a:endParaRPr>
          </a:p>
        </p:txBody>
      </p:sp>
      <p:sp>
        <p:nvSpPr>
          <p:cNvPr id="70" name="Rounded Rectangle 69">
            <a:extLst>
              <a:ext uri="{FF2B5EF4-FFF2-40B4-BE49-F238E27FC236}">
                <a16:creationId xmlns:a16="http://schemas.microsoft.com/office/drawing/2014/main" id="{89C9930A-283D-774D-9C1B-AB1AB9B5C96E}"/>
              </a:ext>
            </a:extLst>
          </p:cNvPr>
          <p:cNvSpPr/>
          <p:nvPr/>
        </p:nvSpPr>
        <p:spPr>
          <a:xfrm>
            <a:off x="25491" y="3383906"/>
            <a:ext cx="950898"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Arial" panose="020B0604020202020204" pitchFamily="34" charset="0"/>
                <a:cs typeface="Arial" panose="020B0604020202020204" pitchFamily="34" charset="0"/>
                <a:sym typeface="Wingdings" pitchFamily="2" charset="2"/>
              </a:rPr>
              <a:t>GRS =</a:t>
            </a:r>
            <a:endParaRPr lang="en-US" b="1" dirty="0">
              <a:solidFill>
                <a:srgbClr val="002060"/>
              </a:solidFill>
              <a:latin typeface="Arial" panose="020B0604020202020204" pitchFamily="34" charset="0"/>
              <a:cs typeface="Arial" panose="020B0604020202020204" pitchFamily="34" charset="0"/>
            </a:endParaRPr>
          </a:p>
        </p:txBody>
      </p:sp>
      <p:sp>
        <p:nvSpPr>
          <p:cNvPr id="71" name="Rounded Rectangle 70">
            <a:extLst>
              <a:ext uri="{FF2B5EF4-FFF2-40B4-BE49-F238E27FC236}">
                <a16:creationId xmlns:a16="http://schemas.microsoft.com/office/drawing/2014/main" id="{F2F287B7-7026-4B45-9AAE-86E93EC406B7}"/>
              </a:ext>
            </a:extLst>
          </p:cNvPr>
          <p:cNvSpPr/>
          <p:nvPr/>
        </p:nvSpPr>
        <p:spPr>
          <a:xfrm>
            <a:off x="152222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2" name="Rounded Rectangle 71">
            <a:extLst>
              <a:ext uri="{FF2B5EF4-FFF2-40B4-BE49-F238E27FC236}">
                <a16:creationId xmlns:a16="http://schemas.microsoft.com/office/drawing/2014/main" id="{EBC8C8CB-6A4F-5546-B170-13ECC69E82AB}"/>
              </a:ext>
            </a:extLst>
          </p:cNvPr>
          <p:cNvSpPr/>
          <p:nvPr/>
        </p:nvSpPr>
        <p:spPr>
          <a:xfrm>
            <a:off x="1737265" y="4226573"/>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3" name="Rounded Rectangle 72">
            <a:extLst>
              <a:ext uri="{FF2B5EF4-FFF2-40B4-BE49-F238E27FC236}">
                <a16:creationId xmlns:a16="http://schemas.microsoft.com/office/drawing/2014/main" id="{C3627AF5-9F21-B044-A06A-408E565CC4F7}"/>
              </a:ext>
            </a:extLst>
          </p:cNvPr>
          <p:cNvSpPr/>
          <p:nvPr/>
        </p:nvSpPr>
        <p:spPr>
          <a:xfrm>
            <a:off x="4588043" y="4187991"/>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4" name="Rounded Rectangle 73">
            <a:extLst>
              <a:ext uri="{FF2B5EF4-FFF2-40B4-BE49-F238E27FC236}">
                <a16:creationId xmlns:a16="http://schemas.microsoft.com/office/drawing/2014/main" id="{29D257EA-50F0-5C47-BABA-9ADEBD9F47F2}"/>
              </a:ext>
            </a:extLst>
          </p:cNvPr>
          <p:cNvSpPr/>
          <p:nvPr/>
        </p:nvSpPr>
        <p:spPr>
          <a:xfrm>
            <a:off x="1699126" y="6104710"/>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413CAC2D-A5E2-CB42-893E-1001B4D45217}"/>
              </a:ext>
            </a:extLst>
          </p:cNvPr>
          <p:cNvSpPr/>
          <p:nvPr/>
        </p:nvSpPr>
        <p:spPr>
          <a:xfrm>
            <a:off x="4493188" y="3158360"/>
            <a:ext cx="1572533"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DQ2.5/DQ2.2</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E8E26C51-574D-C040-A05E-D0B6AB304BCE}"/>
              </a:ext>
            </a:extLst>
          </p:cNvPr>
          <p:cNvSpPr/>
          <p:nvPr/>
        </p:nvSpPr>
        <p:spPr>
          <a:xfrm>
            <a:off x="3639914" y="3165975"/>
            <a:ext cx="677536"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4.96</a:t>
            </a:r>
            <a:endParaRPr lang="en-US" sz="1600" dirty="0">
              <a:solidFill>
                <a:schemeClr val="tx1"/>
              </a:solidFill>
              <a:latin typeface="Arial" panose="020B0604020202020204" pitchFamily="34" charset="0"/>
              <a:cs typeface="Arial" panose="020B0604020202020204" pitchFamily="34" charset="0"/>
            </a:endParaRPr>
          </a:p>
        </p:txBody>
      </p:sp>
      <p:sp>
        <p:nvSpPr>
          <p:cNvPr id="42" name="Rounded Rectangle 41">
            <a:extLst>
              <a:ext uri="{FF2B5EF4-FFF2-40B4-BE49-F238E27FC236}">
                <a16:creationId xmlns:a16="http://schemas.microsoft.com/office/drawing/2014/main" id="{18C7B052-C017-E343-95D9-2137D7C80AA0}"/>
              </a:ext>
            </a:extLst>
          </p:cNvPr>
          <p:cNvSpPr/>
          <p:nvPr/>
        </p:nvSpPr>
        <p:spPr>
          <a:xfrm>
            <a:off x="591650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FCCDF0B1-24D7-CD49-A889-CE6FC27F89A3}"/>
              </a:ext>
            </a:extLst>
          </p:cNvPr>
          <p:cNvSpPr/>
          <p:nvPr/>
        </p:nvSpPr>
        <p:spPr>
          <a:xfrm>
            <a:off x="4148981"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2C4A79F1-A14E-B341-A0E6-5033397F0429}"/>
              </a:ext>
            </a:extLst>
          </p:cNvPr>
          <p:cNvSpPr/>
          <p:nvPr/>
        </p:nvSpPr>
        <p:spPr>
          <a:xfrm>
            <a:off x="6153102" y="3158360"/>
            <a:ext cx="511630" cy="7781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B9F9C6F4-6C96-8D48-998E-7BB6651D0CDA}"/>
              </a:ext>
            </a:extLst>
          </p:cNvPr>
          <p:cNvSpPr/>
          <p:nvPr/>
        </p:nvSpPr>
        <p:spPr>
          <a:xfrm>
            <a:off x="638509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B30F73C-FF7E-AF4D-A1FE-2CF163D8EF6A}"/>
              </a:ext>
            </a:extLst>
          </p:cNvPr>
          <p:cNvSpPr/>
          <p:nvPr/>
        </p:nvSpPr>
        <p:spPr>
          <a:xfrm>
            <a:off x="7535296" y="3158360"/>
            <a:ext cx="1429575"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X/X</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45F593FD-117A-BC4E-83D2-8A4EFF120B62}"/>
              </a:ext>
            </a:extLst>
          </p:cNvPr>
          <p:cNvSpPr/>
          <p:nvPr/>
        </p:nvSpPr>
        <p:spPr>
          <a:xfrm>
            <a:off x="6763265" y="3158360"/>
            <a:ext cx="583618"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0.0</a:t>
            </a:r>
            <a:endParaRPr lang="en-US" sz="1600" dirty="0">
              <a:solidFill>
                <a:schemeClr val="tx1"/>
              </a:solidFill>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A0D2DF9D-D170-E447-B5BF-BB70169E266A}"/>
              </a:ext>
            </a:extLst>
          </p:cNvPr>
          <p:cNvSpPr/>
          <p:nvPr/>
        </p:nvSpPr>
        <p:spPr>
          <a:xfrm>
            <a:off x="7158469"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0F73667D-5EBB-C047-B932-04E47071E563}"/>
              </a:ext>
            </a:extLst>
          </p:cNvPr>
          <p:cNvSpPr/>
          <p:nvPr/>
        </p:nvSpPr>
        <p:spPr>
          <a:xfrm>
            <a:off x="8855907"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55" name="Rounded Rectangle 54">
            <a:extLst>
              <a:ext uri="{FF2B5EF4-FFF2-40B4-BE49-F238E27FC236}">
                <a16:creationId xmlns:a16="http://schemas.microsoft.com/office/drawing/2014/main" id="{42E27D9D-870A-B246-BB5B-A279A7A57057}"/>
              </a:ext>
            </a:extLst>
          </p:cNvPr>
          <p:cNvSpPr/>
          <p:nvPr/>
        </p:nvSpPr>
        <p:spPr>
          <a:xfrm>
            <a:off x="135878" y="1010402"/>
            <a:ext cx="10988186" cy="17565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en-US" sz="1600" b="1" u="sng" dirty="0">
              <a:solidFill>
                <a:srgbClr val="002060"/>
              </a:solidFill>
              <a:latin typeface="Arial" panose="020B0604020202020204" pitchFamily="34" charset="0"/>
              <a:cs typeface="Arial" panose="020B0604020202020204" pitchFamily="34" charset="0"/>
              <a:sym typeface="Wingdings" pitchFamily="2" charset="2"/>
            </a:endParaRPr>
          </a:p>
          <a:p>
            <a:pPr marL="285750" indent="-285750">
              <a:lnSpc>
                <a:spcPct val="150000"/>
              </a:lnSpc>
              <a:buFont typeface="Arial" panose="020B0604020202020204" pitchFamily="34" charset="0"/>
              <a:buChar char="•"/>
            </a:pPr>
            <a:r>
              <a:rPr lang="en-US" sz="1600" dirty="0">
                <a:solidFill>
                  <a:schemeClr val="accent6"/>
                </a:solidFill>
                <a:latin typeface="Arial" panose="020B0604020202020204" pitchFamily="34" charset="0"/>
                <a:cs typeface="Arial" panose="020B0604020202020204" pitchFamily="34" charset="0"/>
                <a:sym typeface="Wingdings" pitchFamily="2" charset="2"/>
              </a:rPr>
              <a:t>Weight for each HLA-DQ genotype given in Sharp et al., 2019, Table S2</a:t>
            </a:r>
          </a:p>
          <a:p>
            <a:pPr marL="285750" indent="-285750">
              <a:lnSpc>
                <a:spcPct val="150000"/>
              </a:lnSpc>
              <a:buFont typeface="Arial" panose="020B0604020202020204" pitchFamily="34" charset="0"/>
              <a:buChar char="•"/>
            </a:pPr>
            <a:r>
              <a:rPr lang="en-US" sz="1600" dirty="0">
                <a:solidFill>
                  <a:schemeClr val="accent4"/>
                </a:solidFill>
                <a:latin typeface="Arial" panose="020B0604020202020204" pitchFamily="34" charset="0"/>
                <a:cs typeface="Arial" panose="020B0604020202020204" pitchFamily="34" charset="0"/>
                <a:sym typeface="Wingdings" pitchFamily="2" charset="2"/>
              </a:rPr>
              <a:t>Weights for each non-HLA-DQ SNP genotype given in Sharp et al., 2019 Table S3</a:t>
            </a:r>
          </a:p>
          <a:p>
            <a:pPr marL="285750" indent="-285750">
              <a:lnSpc>
                <a:spcPct val="150000"/>
              </a:lnSpc>
              <a:buFont typeface="Arial" panose="020B0604020202020204" pitchFamily="34" charset="0"/>
              <a:buChar char="•"/>
            </a:pPr>
            <a:r>
              <a:rPr lang="en-US" sz="1600" dirty="0">
                <a:solidFill>
                  <a:schemeClr val="tx1">
                    <a:lumMod val="50000"/>
                    <a:lumOff val="50000"/>
                  </a:schemeClr>
                </a:solidFill>
                <a:latin typeface="Arial" panose="020B0604020202020204" pitchFamily="34" charset="0"/>
                <a:cs typeface="Arial" panose="020B0604020202020204" pitchFamily="34" charset="0"/>
                <a:sym typeface="Wingdings" pitchFamily="2" charset="2"/>
              </a:rPr>
              <a:t>Score allele dosage extracted from MEGA genotype data (dosage 0/1/2), extracted from genome-wide imputation results (dosage 0/1/2), or derived after manual genotype clustering to account for trisomy 21 (dosage 0/1/2/3)</a:t>
            </a:r>
          </a:p>
        </p:txBody>
      </p:sp>
      <p:sp>
        <p:nvSpPr>
          <p:cNvPr id="83" name="Rounded Rectangle 82">
            <a:extLst>
              <a:ext uri="{FF2B5EF4-FFF2-40B4-BE49-F238E27FC236}">
                <a16:creationId xmlns:a16="http://schemas.microsoft.com/office/drawing/2014/main" id="{5C056169-37EF-5742-9E41-766D72AC1E11}"/>
              </a:ext>
            </a:extLst>
          </p:cNvPr>
          <p:cNvSpPr/>
          <p:nvPr/>
        </p:nvSpPr>
        <p:spPr>
          <a:xfrm>
            <a:off x="2058982" y="5032834"/>
            <a:ext cx="1697102"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rs1893592 (C) </a:t>
            </a:r>
            <a:r>
              <a:rPr lang="en-US" sz="1600" dirty="0">
                <a:solidFill>
                  <a:schemeClr val="tx1"/>
                </a:solidFill>
                <a:latin typeface="Arial" panose="020B0604020202020204" pitchFamily="34" charset="0"/>
                <a:cs typeface="Arial" panose="020B0604020202020204" pitchFamily="34" charset="0"/>
                <a:sym typeface="Wingdings" pitchFamily="2" charset="2"/>
              </a:rPr>
              <a:t>dosage </a:t>
            </a:r>
            <a:r>
              <a:rPr lang="en-US" sz="1600" dirty="0">
                <a:solidFill>
                  <a:schemeClr val="tx1"/>
                </a:solidFill>
                <a:latin typeface="Arial" panose="020B0604020202020204" pitchFamily="34" charset="0"/>
                <a:cs typeface="Arial" panose="020B0604020202020204" pitchFamily="34" charset="0"/>
              </a:rPr>
              <a:t>(0/1/2/3)</a:t>
            </a:r>
          </a:p>
        </p:txBody>
      </p:sp>
      <p:sp>
        <p:nvSpPr>
          <p:cNvPr id="84" name="Rounded Rectangle 83">
            <a:extLst>
              <a:ext uri="{FF2B5EF4-FFF2-40B4-BE49-F238E27FC236}">
                <a16:creationId xmlns:a16="http://schemas.microsoft.com/office/drawing/2014/main" id="{5FBCC357-97EF-3B44-8A7C-12AD667E894A}"/>
              </a:ext>
            </a:extLst>
          </p:cNvPr>
          <p:cNvSpPr/>
          <p:nvPr/>
        </p:nvSpPr>
        <p:spPr>
          <a:xfrm>
            <a:off x="1018873" y="5049735"/>
            <a:ext cx="874099"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-0.128</a:t>
            </a:r>
            <a:endParaRPr lang="en-US" sz="1600" dirty="0">
              <a:solidFill>
                <a:schemeClr val="tx1"/>
              </a:solidFill>
              <a:latin typeface="Arial" panose="020B0604020202020204" pitchFamily="34" charset="0"/>
              <a:cs typeface="Arial" panose="020B0604020202020204" pitchFamily="34" charset="0"/>
            </a:endParaRPr>
          </a:p>
        </p:txBody>
      </p:sp>
      <p:sp>
        <p:nvSpPr>
          <p:cNvPr id="85" name="Rounded Rectangle 84">
            <a:extLst>
              <a:ext uri="{FF2B5EF4-FFF2-40B4-BE49-F238E27FC236}">
                <a16:creationId xmlns:a16="http://schemas.microsoft.com/office/drawing/2014/main" id="{F92B54DA-1B51-334C-8062-EEF05DD51CD4}"/>
              </a:ext>
            </a:extLst>
          </p:cNvPr>
          <p:cNvSpPr/>
          <p:nvPr/>
        </p:nvSpPr>
        <p:spPr>
          <a:xfrm>
            <a:off x="1713962" y="5150318"/>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87" name="Rounded Rectangle 86">
            <a:extLst>
              <a:ext uri="{FF2B5EF4-FFF2-40B4-BE49-F238E27FC236}">
                <a16:creationId xmlns:a16="http://schemas.microsoft.com/office/drawing/2014/main" id="{8CE5CD02-00B4-0C4A-8B57-C7A6925ABC20}"/>
              </a:ext>
            </a:extLst>
          </p:cNvPr>
          <p:cNvSpPr/>
          <p:nvPr/>
        </p:nvSpPr>
        <p:spPr>
          <a:xfrm>
            <a:off x="3599096" y="5156769"/>
            <a:ext cx="995379"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 … +</a:t>
            </a:r>
            <a:endParaRPr lang="en-US"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FB95E982-C260-5E45-16A1-84EAB4C07CFE}"/>
              </a:ext>
            </a:extLst>
          </p:cNvPr>
          <p:cNvSpPr txBox="1">
            <a:spLocks/>
          </p:cNvSpPr>
          <p:nvPr/>
        </p:nvSpPr>
        <p:spPr>
          <a:xfrm>
            <a:off x="180823" y="157514"/>
            <a:ext cx="11479695" cy="10791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Analysis data pipeline</a:t>
            </a:r>
            <a:br>
              <a:rPr lang="en-US" sz="3600" dirty="0"/>
            </a:br>
            <a:r>
              <a:rPr lang="en-US" sz="3600" dirty="0">
                <a:solidFill>
                  <a:schemeClr val="tx1"/>
                </a:solidFill>
              </a:rPr>
              <a:t>Celiac GRS calculation</a:t>
            </a:r>
            <a:endParaRPr lang="en-US" sz="3600" dirty="0">
              <a:solidFill>
                <a:schemeClr val="accent6"/>
              </a:solidFill>
            </a:endParaRPr>
          </a:p>
        </p:txBody>
      </p:sp>
      <p:sp>
        <p:nvSpPr>
          <p:cNvPr id="5" name="Slide Number Placeholder 4">
            <a:extLst>
              <a:ext uri="{FF2B5EF4-FFF2-40B4-BE49-F238E27FC236}">
                <a16:creationId xmlns:a16="http://schemas.microsoft.com/office/drawing/2014/main" id="{B876137F-DAF4-7E61-5652-A2D7D529CDA9}"/>
              </a:ext>
            </a:extLst>
          </p:cNvPr>
          <p:cNvSpPr>
            <a:spLocks noGrp="1"/>
          </p:cNvSpPr>
          <p:nvPr>
            <p:ph type="sldNum" sz="quarter" idx="12"/>
          </p:nvPr>
        </p:nvSpPr>
        <p:spPr/>
        <p:txBody>
          <a:bodyPr/>
          <a:lstStyle/>
          <a:p>
            <a:fld id="{7DFFA30F-68D5-6040-A000-3D88BA39008A}" type="slidenum">
              <a:rPr lang="en-US" smtClean="0"/>
              <a:t>12</a:t>
            </a:fld>
            <a:endParaRPr lang="en-US"/>
          </a:p>
        </p:txBody>
      </p:sp>
    </p:spTree>
    <p:extLst>
      <p:ext uri="{BB962C8B-B14F-4D97-AF65-F5344CB8AC3E}">
        <p14:creationId xmlns:p14="http://schemas.microsoft.com/office/powerpoint/2010/main" val="329619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ight Arrow 50">
            <a:extLst>
              <a:ext uri="{FF2B5EF4-FFF2-40B4-BE49-F238E27FC236}">
                <a16:creationId xmlns:a16="http://schemas.microsoft.com/office/drawing/2014/main" id="{409F8CF1-D655-1249-B6B8-1ECFFF6D1D8D}"/>
              </a:ext>
            </a:extLst>
          </p:cNvPr>
          <p:cNvSpPr/>
          <p:nvPr/>
        </p:nvSpPr>
        <p:spPr>
          <a:xfrm>
            <a:off x="2090507" y="4010139"/>
            <a:ext cx="3595249"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Plink data preparation</a:t>
            </a:r>
          </a:p>
        </p:txBody>
      </p:sp>
      <p:sp>
        <p:nvSpPr>
          <p:cNvPr id="53" name="Rounded Rectangle 52">
            <a:extLst>
              <a:ext uri="{FF2B5EF4-FFF2-40B4-BE49-F238E27FC236}">
                <a16:creationId xmlns:a16="http://schemas.microsoft.com/office/drawing/2014/main" id="{B0974395-22D3-2349-9075-49D9AD7874DB}"/>
              </a:ext>
            </a:extLst>
          </p:cNvPr>
          <p:cNvSpPr/>
          <p:nvPr/>
        </p:nvSpPr>
        <p:spPr>
          <a:xfrm>
            <a:off x="219020" y="4192803"/>
            <a:ext cx="1720521" cy="75577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MEGA genome-wide </a:t>
            </a:r>
          </a:p>
          <a:p>
            <a:pPr algn="ctr"/>
            <a:r>
              <a:rPr lang="en-US" sz="1600" dirty="0">
                <a:solidFill>
                  <a:schemeClr val="tx1"/>
                </a:solidFill>
                <a:latin typeface="Arial" panose="020B0604020202020204" pitchFamily="34" charset="0"/>
                <a:cs typeface="Arial" panose="020B0604020202020204" pitchFamily="34" charset="0"/>
              </a:rPr>
              <a:t>SNP data</a:t>
            </a:r>
          </a:p>
        </p:txBody>
      </p:sp>
      <p:sp>
        <p:nvSpPr>
          <p:cNvPr id="54" name="Rounded Rectangle 53">
            <a:extLst>
              <a:ext uri="{FF2B5EF4-FFF2-40B4-BE49-F238E27FC236}">
                <a16:creationId xmlns:a16="http://schemas.microsoft.com/office/drawing/2014/main" id="{C16F8EA4-9829-BC47-A100-8100A1E74DAF}"/>
              </a:ext>
            </a:extLst>
          </p:cNvPr>
          <p:cNvSpPr/>
          <p:nvPr/>
        </p:nvSpPr>
        <p:spPr>
          <a:xfrm>
            <a:off x="5757008" y="4192802"/>
            <a:ext cx="1947731" cy="75577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SNPs for PCA</a:t>
            </a:r>
          </a:p>
        </p:txBody>
      </p:sp>
      <p:grpSp>
        <p:nvGrpSpPr>
          <p:cNvPr id="7" name="Group 6">
            <a:extLst>
              <a:ext uri="{FF2B5EF4-FFF2-40B4-BE49-F238E27FC236}">
                <a16:creationId xmlns:a16="http://schemas.microsoft.com/office/drawing/2014/main" id="{A43FCCCE-6D20-4813-A203-2F34C86353E0}"/>
              </a:ext>
            </a:extLst>
          </p:cNvPr>
          <p:cNvGrpSpPr/>
          <p:nvPr/>
        </p:nvGrpSpPr>
        <p:grpSpPr>
          <a:xfrm>
            <a:off x="219020" y="1363637"/>
            <a:ext cx="11686733" cy="1398581"/>
            <a:chOff x="113220" y="968243"/>
            <a:chExt cx="11686733" cy="1398581"/>
          </a:xfrm>
        </p:grpSpPr>
        <p:sp>
          <p:nvSpPr>
            <p:cNvPr id="9" name="Right Arrow 8">
              <a:extLst>
                <a:ext uri="{FF2B5EF4-FFF2-40B4-BE49-F238E27FC236}">
                  <a16:creationId xmlns:a16="http://schemas.microsoft.com/office/drawing/2014/main" id="{F4D67EF2-7465-3747-BB40-2D2234E0BD98}"/>
                </a:ext>
              </a:extLst>
            </p:cNvPr>
            <p:cNvSpPr/>
            <p:nvPr/>
          </p:nvSpPr>
          <p:spPr>
            <a:xfrm>
              <a:off x="2153278" y="968243"/>
              <a:ext cx="1630961" cy="139858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imputation (HIBAG*)</a:t>
              </a:r>
            </a:p>
          </p:txBody>
        </p:sp>
        <p:sp>
          <p:nvSpPr>
            <p:cNvPr id="10" name="Right Arrow 9">
              <a:extLst>
                <a:ext uri="{FF2B5EF4-FFF2-40B4-BE49-F238E27FC236}">
                  <a16:creationId xmlns:a16="http://schemas.microsoft.com/office/drawing/2014/main" id="{9E86982F-C9EB-9F44-A5CF-FBF772267A03}"/>
                </a:ext>
              </a:extLst>
            </p:cNvPr>
            <p:cNvSpPr/>
            <p:nvPr/>
          </p:nvSpPr>
          <p:spPr>
            <a:xfrm>
              <a:off x="5192765" y="102182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3" name="Rounded Rectangle 12">
              <a:extLst>
                <a:ext uri="{FF2B5EF4-FFF2-40B4-BE49-F238E27FC236}">
                  <a16:creationId xmlns:a16="http://schemas.microsoft.com/office/drawing/2014/main" id="{88C64F3D-4533-4440-9E23-7CF355549778}"/>
                </a:ext>
              </a:extLst>
            </p:cNvPr>
            <p:cNvSpPr/>
            <p:nvPr/>
          </p:nvSpPr>
          <p:spPr>
            <a:xfrm>
              <a:off x="113220" y="1090652"/>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14" name="Rounded Rectangle 13">
              <a:extLst>
                <a:ext uri="{FF2B5EF4-FFF2-40B4-BE49-F238E27FC236}">
                  <a16:creationId xmlns:a16="http://schemas.microsoft.com/office/drawing/2014/main" id="{765E7445-E882-9444-A1D9-2D3CBE2A0EAD}"/>
                </a:ext>
              </a:extLst>
            </p:cNvPr>
            <p:cNvSpPr/>
            <p:nvPr/>
          </p:nvSpPr>
          <p:spPr>
            <a:xfrm>
              <a:off x="3811864"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2-5 digit alleles</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10631608" y="974837"/>
              <a:ext cx="1168345" cy="1242892"/>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r>
                <a:rPr lang="en-US" sz="1600" u="sng" dirty="0">
                  <a:solidFill>
                    <a:schemeClr val="tx1"/>
                  </a:solidFill>
                  <a:latin typeface="Arial" panose="020B0604020202020204" pitchFamily="34" charset="0"/>
                  <a:cs typeface="Arial" panose="020B0604020202020204" pitchFamily="34" charset="0"/>
                  <a:sym typeface="Wingdings" pitchFamily="2" charset="2"/>
                </a:rPr>
                <a:t>genotype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7487F128-5766-D74C-A2A5-D7BAB19DD0A6}"/>
                </a:ext>
              </a:extLst>
            </p:cNvPr>
            <p:cNvSpPr/>
            <p:nvPr/>
          </p:nvSpPr>
          <p:spPr>
            <a:xfrm>
              <a:off x="8397766" y="1152998"/>
              <a:ext cx="1412412" cy="905256"/>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a:t>
              </a:r>
            </a:p>
            <a:p>
              <a:pPr algn="ctr"/>
              <a:r>
                <a:rPr lang="en-US" sz="1600" u="sng" dirty="0">
                  <a:solidFill>
                    <a:schemeClr val="tx1"/>
                  </a:solidFill>
                  <a:latin typeface="Arial" panose="020B0604020202020204" pitchFamily="34" charset="0"/>
                  <a:cs typeface="Arial" panose="020B0604020202020204" pitchFamily="34" charset="0"/>
                  <a:sym typeface="Wingdings" pitchFamily="2" charset="2"/>
                </a:rPr>
                <a:t>heterodimer</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44" name="Right Arrow 9">
              <a:extLst>
                <a:ext uri="{FF2B5EF4-FFF2-40B4-BE49-F238E27FC236}">
                  <a16:creationId xmlns:a16="http://schemas.microsoft.com/office/drawing/2014/main" id="{D77939B0-80F1-4AA6-8FD0-BE58FE90E5B4}"/>
                </a:ext>
              </a:extLst>
            </p:cNvPr>
            <p:cNvSpPr/>
            <p:nvPr/>
          </p:nvSpPr>
          <p:spPr>
            <a:xfrm>
              <a:off x="7668298" y="995503"/>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5" name="Rounded Rectangle 13">
            <a:extLst>
              <a:ext uri="{FF2B5EF4-FFF2-40B4-BE49-F238E27FC236}">
                <a16:creationId xmlns:a16="http://schemas.microsoft.com/office/drawing/2014/main" id="{BA0A66B8-79E7-4EA1-B2F7-5A7AC3323CFD}"/>
              </a:ext>
            </a:extLst>
          </p:cNvPr>
          <p:cNvSpPr/>
          <p:nvPr/>
        </p:nvSpPr>
        <p:spPr>
          <a:xfrm>
            <a:off x="7862874" y="6272552"/>
            <a:ext cx="4149222" cy="376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rPr>
              <a:t>*Performed by Paul Norman et al.</a:t>
            </a:r>
          </a:p>
        </p:txBody>
      </p:sp>
      <p:grpSp>
        <p:nvGrpSpPr>
          <p:cNvPr id="33" name="Group 32">
            <a:extLst>
              <a:ext uri="{FF2B5EF4-FFF2-40B4-BE49-F238E27FC236}">
                <a16:creationId xmlns:a16="http://schemas.microsoft.com/office/drawing/2014/main" id="{867AF08D-F843-43DE-84BD-75F1EB2E18FE}"/>
              </a:ext>
            </a:extLst>
          </p:cNvPr>
          <p:cNvGrpSpPr/>
          <p:nvPr/>
        </p:nvGrpSpPr>
        <p:grpSpPr>
          <a:xfrm>
            <a:off x="178743" y="2757401"/>
            <a:ext cx="9600445" cy="1271437"/>
            <a:chOff x="113220" y="1031815"/>
            <a:chExt cx="9600445" cy="1271437"/>
          </a:xfrm>
        </p:grpSpPr>
        <p:sp>
          <p:nvSpPr>
            <p:cNvPr id="34" name="Right Arrow 8">
              <a:extLst>
                <a:ext uri="{FF2B5EF4-FFF2-40B4-BE49-F238E27FC236}">
                  <a16:creationId xmlns:a16="http://schemas.microsoft.com/office/drawing/2014/main" id="{636DD230-9060-4BAC-8C25-9B4E4D1BA778}"/>
                </a:ext>
              </a:extLst>
            </p:cNvPr>
            <p:cNvSpPr/>
            <p:nvPr/>
          </p:nvSpPr>
          <p:spPr>
            <a:xfrm>
              <a:off x="2675792" y="1031815"/>
              <a:ext cx="2435604" cy="127143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allele imputation (HIBAG*)</a:t>
              </a:r>
            </a:p>
          </p:txBody>
        </p:sp>
        <p:sp>
          <p:nvSpPr>
            <p:cNvPr id="35" name="Right Arrow 9">
              <a:extLst>
                <a:ext uri="{FF2B5EF4-FFF2-40B4-BE49-F238E27FC236}">
                  <a16:creationId xmlns:a16="http://schemas.microsoft.com/office/drawing/2014/main" id="{A9248FE2-9101-4CD8-9EAB-BC0815ACB6AD}"/>
                </a:ext>
              </a:extLst>
            </p:cNvPr>
            <p:cNvSpPr/>
            <p:nvPr/>
          </p:nvSpPr>
          <p:spPr>
            <a:xfrm>
              <a:off x="6563103" y="1077881"/>
              <a:ext cx="721476"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36" name="Rounded Rectangle 12">
              <a:extLst>
                <a:ext uri="{FF2B5EF4-FFF2-40B4-BE49-F238E27FC236}">
                  <a16:creationId xmlns:a16="http://schemas.microsoft.com/office/drawing/2014/main" id="{14599EB6-3F13-42BC-AE14-EAB622CCC7F5}"/>
                </a:ext>
              </a:extLst>
            </p:cNvPr>
            <p:cNvSpPr/>
            <p:nvPr/>
          </p:nvSpPr>
          <p:spPr>
            <a:xfrm>
              <a:off x="113220" y="1226877"/>
              <a:ext cx="251866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MEGA 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37" name="Rounded Rectangle 13">
              <a:extLst>
                <a:ext uri="{FF2B5EF4-FFF2-40B4-BE49-F238E27FC236}">
                  <a16:creationId xmlns:a16="http://schemas.microsoft.com/office/drawing/2014/main" id="{06458F9E-0544-44E4-BC11-9C478C279D23}"/>
                </a:ext>
              </a:extLst>
            </p:cNvPr>
            <p:cNvSpPr/>
            <p:nvPr/>
          </p:nvSpPr>
          <p:spPr>
            <a:xfrm>
              <a:off x="5165650"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alleles</a:t>
              </a:r>
            </a:p>
          </p:txBody>
        </p:sp>
        <p:sp>
          <p:nvSpPr>
            <p:cNvPr id="39" name="Rounded Rectangle 17">
              <a:extLst>
                <a:ext uri="{FF2B5EF4-FFF2-40B4-BE49-F238E27FC236}">
                  <a16:creationId xmlns:a16="http://schemas.microsoft.com/office/drawing/2014/main" id="{ECE36367-4962-4EAF-9D8F-F4AD8BD5939F}"/>
                </a:ext>
              </a:extLst>
            </p:cNvPr>
            <p:cNvSpPr/>
            <p:nvPr/>
          </p:nvSpPr>
          <p:spPr>
            <a:xfrm>
              <a:off x="7384596" y="1256053"/>
              <a:ext cx="2329069" cy="822960"/>
            </a:xfrm>
            <a:prstGeom prst="roundRect">
              <a:avLst/>
            </a:prstGeom>
            <a:solidFill>
              <a:srgbClr val="C9CAE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allele group dosage (0/1/2)</a:t>
              </a:r>
            </a:p>
          </p:txBody>
        </p:sp>
      </p:grpSp>
      <p:sp>
        <p:nvSpPr>
          <p:cNvPr id="3" name="Right Arrow 2">
            <a:extLst>
              <a:ext uri="{FF2B5EF4-FFF2-40B4-BE49-F238E27FC236}">
                <a16:creationId xmlns:a16="http://schemas.microsoft.com/office/drawing/2014/main" id="{96FEC787-86EE-640C-3241-A5D048B6440A}"/>
              </a:ext>
            </a:extLst>
          </p:cNvPr>
          <p:cNvSpPr/>
          <p:nvPr/>
        </p:nvSpPr>
        <p:spPr>
          <a:xfrm>
            <a:off x="7848320" y="4010139"/>
            <a:ext cx="1398064"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Plink PCA</a:t>
            </a:r>
          </a:p>
        </p:txBody>
      </p:sp>
      <p:sp>
        <p:nvSpPr>
          <p:cNvPr id="4" name="Rounded Rectangle 3">
            <a:extLst>
              <a:ext uri="{FF2B5EF4-FFF2-40B4-BE49-F238E27FC236}">
                <a16:creationId xmlns:a16="http://schemas.microsoft.com/office/drawing/2014/main" id="{05EA5F14-ABFF-3717-AE46-F042FDB41614}"/>
              </a:ext>
            </a:extLst>
          </p:cNvPr>
          <p:cNvSpPr/>
          <p:nvPr/>
        </p:nvSpPr>
        <p:spPr>
          <a:xfrm>
            <a:off x="9353512" y="4192802"/>
            <a:ext cx="1947731" cy="755779"/>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PCs for genetic ancestry</a:t>
            </a:r>
          </a:p>
        </p:txBody>
      </p:sp>
      <p:sp>
        <p:nvSpPr>
          <p:cNvPr id="5" name="Rectangle 4">
            <a:extLst>
              <a:ext uri="{FF2B5EF4-FFF2-40B4-BE49-F238E27FC236}">
                <a16:creationId xmlns:a16="http://schemas.microsoft.com/office/drawing/2014/main" id="{0B68A5B1-F87D-26C5-2C85-D0814A623477}"/>
              </a:ext>
            </a:extLst>
          </p:cNvPr>
          <p:cNvSpPr/>
          <p:nvPr/>
        </p:nvSpPr>
        <p:spPr>
          <a:xfrm>
            <a:off x="2090508" y="4935270"/>
            <a:ext cx="3537792" cy="11211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Filter samples according to inclusion/exclusion criteria</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Exclude variants according to inclusion/exclusion criteria</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Apply threshold-based variant filters</a:t>
            </a:r>
          </a:p>
        </p:txBody>
      </p:sp>
      <p:sp>
        <p:nvSpPr>
          <p:cNvPr id="6" name="Rounded Rectangle 5">
            <a:extLst>
              <a:ext uri="{FF2B5EF4-FFF2-40B4-BE49-F238E27FC236}">
                <a16:creationId xmlns:a16="http://schemas.microsoft.com/office/drawing/2014/main" id="{AA491A6E-CD56-39DA-AD91-1F43B8ADE033}"/>
              </a:ext>
            </a:extLst>
          </p:cNvPr>
          <p:cNvSpPr/>
          <p:nvPr/>
        </p:nvSpPr>
        <p:spPr>
          <a:xfrm>
            <a:off x="6045987" y="1459825"/>
            <a:ext cx="1658751" cy="109536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CD-associated </a:t>
            </a:r>
            <a:r>
              <a:rPr lang="en-US" sz="1600" u="sng" dirty="0">
                <a:solidFill>
                  <a:schemeClr val="tx1"/>
                </a:solidFill>
                <a:latin typeface="Arial" panose="020B0604020202020204" pitchFamily="34" charset="0"/>
                <a:cs typeface="Arial" panose="020B0604020202020204" pitchFamily="34" charset="0"/>
                <a:sym typeface="Wingdings" pitchFamily="2" charset="2"/>
              </a:rPr>
              <a:t>allele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8" name="Right Arrow 9">
            <a:extLst>
              <a:ext uri="{FF2B5EF4-FFF2-40B4-BE49-F238E27FC236}">
                <a16:creationId xmlns:a16="http://schemas.microsoft.com/office/drawing/2014/main" id="{7567184E-060D-83C7-E3DB-9DF59953D974}"/>
              </a:ext>
            </a:extLst>
          </p:cNvPr>
          <p:cNvSpPr/>
          <p:nvPr/>
        </p:nvSpPr>
        <p:spPr>
          <a:xfrm>
            <a:off x="9981066" y="1389252"/>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9" name="Title 1">
            <a:extLst>
              <a:ext uri="{FF2B5EF4-FFF2-40B4-BE49-F238E27FC236}">
                <a16:creationId xmlns:a16="http://schemas.microsoft.com/office/drawing/2014/main" id="{D9206EC2-E164-17ED-76AF-70E1A625B709}"/>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Additional data for variant-level analyses</a:t>
            </a:r>
          </a:p>
        </p:txBody>
      </p:sp>
      <p:sp>
        <p:nvSpPr>
          <p:cNvPr id="11" name="Slide Number Placeholder 10">
            <a:extLst>
              <a:ext uri="{FF2B5EF4-FFF2-40B4-BE49-F238E27FC236}">
                <a16:creationId xmlns:a16="http://schemas.microsoft.com/office/drawing/2014/main" id="{45B8CB6A-D4C5-7DD2-F886-A42D14C38E59}"/>
              </a:ext>
            </a:extLst>
          </p:cNvPr>
          <p:cNvSpPr>
            <a:spLocks noGrp="1"/>
          </p:cNvSpPr>
          <p:nvPr>
            <p:ph type="sldNum" sz="quarter" idx="12"/>
          </p:nvPr>
        </p:nvSpPr>
        <p:spPr/>
        <p:txBody>
          <a:bodyPr/>
          <a:lstStyle/>
          <a:p>
            <a:fld id="{7DFFA30F-68D5-6040-A000-3D88BA39008A}" type="slidenum">
              <a:rPr lang="en-US" smtClean="0"/>
              <a:t>13</a:t>
            </a:fld>
            <a:endParaRPr lang="en-US"/>
          </a:p>
        </p:txBody>
      </p:sp>
    </p:spTree>
    <p:extLst>
      <p:ext uri="{BB962C8B-B14F-4D97-AF65-F5344CB8AC3E}">
        <p14:creationId xmlns:p14="http://schemas.microsoft.com/office/powerpoint/2010/main" val="101899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Selected results/figures</a:t>
            </a:r>
          </a:p>
        </p:txBody>
      </p:sp>
      <p:sp>
        <p:nvSpPr>
          <p:cNvPr id="3" name="Slide Number Placeholder 2">
            <a:extLst>
              <a:ext uri="{FF2B5EF4-FFF2-40B4-BE49-F238E27FC236}">
                <a16:creationId xmlns:a16="http://schemas.microsoft.com/office/drawing/2014/main" id="{3D091326-1F29-6F5A-AFF6-42570C47FDEF}"/>
              </a:ext>
            </a:extLst>
          </p:cNvPr>
          <p:cNvSpPr>
            <a:spLocks noGrp="1"/>
          </p:cNvSpPr>
          <p:nvPr>
            <p:ph type="sldNum" sz="quarter" idx="12"/>
          </p:nvPr>
        </p:nvSpPr>
        <p:spPr/>
        <p:txBody>
          <a:bodyPr/>
          <a:lstStyle/>
          <a:p>
            <a:fld id="{7DFFA30F-68D5-6040-A000-3D88BA39008A}" type="slidenum">
              <a:rPr lang="en-US" smtClean="0"/>
              <a:t>14</a:t>
            </a:fld>
            <a:endParaRPr lang="en-US"/>
          </a:p>
        </p:txBody>
      </p:sp>
    </p:spTree>
    <p:extLst>
      <p:ext uri="{BB962C8B-B14F-4D97-AF65-F5344CB8AC3E}">
        <p14:creationId xmlns:p14="http://schemas.microsoft.com/office/powerpoint/2010/main" val="2704796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87DDF06C-8596-449B-8830-FF004E447A77}"/>
              </a:ext>
            </a:extLst>
          </p:cNvPr>
          <p:cNvPicPr>
            <a:picLocks noGrp="1" noChangeAspect="1"/>
          </p:cNvPicPr>
          <p:nvPr>
            <p:ph idx="1"/>
          </p:nvPr>
        </p:nvPicPr>
        <p:blipFill>
          <a:blip r:embed="rId2"/>
          <a:stretch>
            <a:fillRect/>
          </a:stretch>
        </p:blipFill>
        <p:spPr>
          <a:xfrm>
            <a:off x="5806411" y="1690688"/>
            <a:ext cx="4910328" cy="4910328"/>
          </a:xfrm>
        </p:spPr>
      </p:pic>
      <p:pic>
        <p:nvPicPr>
          <p:cNvPr id="7" name="Picture 6">
            <a:extLst>
              <a:ext uri="{FF2B5EF4-FFF2-40B4-BE49-F238E27FC236}">
                <a16:creationId xmlns:a16="http://schemas.microsoft.com/office/drawing/2014/main" id="{5A9D8A29-604D-4439-AF53-6FE3C70B051E}"/>
              </a:ext>
            </a:extLst>
          </p:cNvPr>
          <p:cNvPicPr>
            <a:picLocks noChangeAspect="1"/>
          </p:cNvPicPr>
          <p:nvPr/>
        </p:nvPicPr>
        <p:blipFill>
          <a:blip r:embed="rId3"/>
          <a:stretch>
            <a:fillRect/>
          </a:stretch>
        </p:blipFill>
        <p:spPr>
          <a:xfrm>
            <a:off x="327991" y="1690688"/>
            <a:ext cx="5107054" cy="4965192"/>
          </a:xfrm>
          <a:prstGeom prst="rect">
            <a:avLst/>
          </a:prstGeom>
        </p:spPr>
      </p:pic>
      <p:sp>
        <p:nvSpPr>
          <p:cNvPr id="8" name="Title 1">
            <a:extLst>
              <a:ext uri="{FF2B5EF4-FFF2-40B4-BE49-F238E27FC236}">
                <a16:creationId xmlns:a16="http://schemas.microsoft.com/office/drawing/2014/main" id="{D401583D-4FDD-4370-96B2-F4C851221B27}"/>
              </a:ext>
            </a:extLst>
          </p:cNvPr>
          <p:cNvSpPr txBox="1">
            <a:spLocks/>
          </p:cNvSpPr>
          <p:nvPr/>
        </p:nvSpPr>
        <p:spPr>
          <a:xfrm>
            <a:off x="366041" y="299581"/>
            <a:ext cx="11367249" cy="10691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GRS performance in DS</a:t>
            </a:r>
          </a:p>
          <a:p>
            <a:r>
              <a:rPr lang="en-US" sz="3600" dirty="0"/>
              <a:t>(GRS version: Sharp et al., 2022)</a:t>
            </a:r>
          </a:p>
        </p:txBody>
      </p:sp>
      <p:sp>
        <p:nvSpPr>
          <p:cNvPr id="2" name="Slide Number Placeholder 1">
            <a:extLst>
              <a:ext uri="{FF2B5EF4-FFF2-40B4-BE49-F238E27FC236}">
                <a16:creationId xmlns:a16="http://schemas.microsoft.com/office/drawing/2014/main" id="{C09D9BB1-4DB2-704A-7DAD-E2D556AD33C1}"/>
              </a:ext>
            </a:extLst>
          </p:cNvPr>
          <p:cNvSpPr>
            <a:spLocks noGrp="1"/>
          </p:cNvSpPr>
          <p:nvPr>
            <p:ph type="sldNum" sz="quarter" idx="12"/>
          </p:nvPr>
        </p:nvSpPr>
        <p:spPr/>
        <p:txBody>
          <a:bodyPr/>
          <a:lstStyle/>
          <a:p>
            <a:fld id="{7DFFA30F-68D5-6040-A000-3D88BA39008A}" type="slidenum">
              <a:rPr lang="en-US" smtClean="0"/>
              <a:t>15</a:t>
            </a:fld>
            <a:endParaRPr lang="en-US"/>
          </a:p>
        </p:txBody>
      </p:sp>
    </p:spTree>
    <p:extLst>
      <p:ext uri="{BB962C8B-B14F-4D97-AF65-F5344CB8AC3E}">
        <p14:creationId xmlns:p14="http://schemas.microsoft.com/office/powerpoint/2010/main" val="256901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7B7A27-2218-4290-83E5-A06D2C9ED1B1}"/>
              </a:ext>
            </a:extLst>
          </p:cNvPr>
          <p:cNvGrpSpPr/>
          <p:nvPr/>
        </p:nvGrpSpPr>
        <p:grpSpPr>
          <a:xfrm>
            <a:off x="1567019" y="1118651"/>
            <a:ext cx="9852879" cy="5217665"/>
            <a:chOff x="1567019" y="910426"/>
            <a:chExt cx="9852879" cy="5217665"/>
          </a:xfrm>
        </p:grpSpPr>
        <p:sp>
          <p:nvSpPr>
            <p:cNvPr id="44" name="TextShape 1"/>
            <p:cNvSpPr txBox="1"/>
            <p:nvPr/>
          </p:nvSpPr>
          <p:spPr>
            <a:xfrm>
              <a:off x="1567019" y="910426"/>
              <a:ext cx="9583200" cy="601346"/>
            </a:xfrm>
            <a:prstGeom prst="rect">
              <a:avLst/>
            </a:prstGeom>
            <a:noFill/>
            <a:ln>
              <a:noFill/>
            </a:ln>
          </p:spPr>
          <p:txBody>
            <a:bodyPr lIns="90000" tIns="46800" rIns="90000" bIns="46800"/>
            <a:lstStyle/>
            <a:p>
              <a:r>
                <a:rPr lang="en-US" sz="1100" spc="-1" dirty="0">
                  <a:solidFill>
                    <a:srgbClr val="000000"/>
                  </a:solidFill>
                  <a:latin typeface="Arial"/>
                </a:rPr>
                <a:t>A single nucleotide polymorphism genetic risk score to aid diagnosis of coeliac disease: a pilot study in clinical care</a:t>
              </a:r>
            </a:p>
          </p:txBody>
        </p:sp>
        <p:sp>
          <p:nvSpPr>
            <p:cNvPr id="46" name="TextShape 2"/>
            <p:cNvSpPr txBox="1"/>
            <p:nvPr/>
          </p:nvSpPr>
          <p:spPr>
            <a:xfrm>
              <a:off x="1567019" y="5881249"/>
              <a:ext cx="9852879" cy="246842"/>
            </a:xfrm>
            <a:prstGeom prst="rect">
              <a:avLst/>
            </a:prstGeom>
            <a:noFill/>
            <a:ln>
              <a:noFill/>
            </a:ln>
          </p:spPr>
          <p:txBody>
            <a:bodyPr lIns="90000" tIns="45000" rIns="90000" bIns="45000"/>
            <a:lstStyle/>
            <a:p>
              <a:r>
                <a:rPr lang="en-US" sz="800" b="1" spc="-1">
                  <a:solidFill>
                    <a:srgbClr val="0054A6"/>
                  </a:solidFill>
                  <a:latin typeface="Arial"/>
                </a:rPr>
                <a:t>Aliment Pharmacol Ther, Volume: 52, Issue: 7, Pages: 1165-1173, First published: 13 August 2020, DOI: (10.1111/apt.15826) </a:t>
              </a:r>
              <a:endParaRPr lang="en-US" sz="800" spc="-1">
                <a:solidFill>
                  <a:srgbClr val="000000"/>
                </a:solidFill>
                <a:latin typeface="Arial"/>
              </a:endParaRPr>
            </a:p>
          </p:txBody>
        </p:sp>
        <p:pic>
          <p:nvPicPr>
            <p:cNvPr id="47" name="Main graphic"/>
            <p:cNvPicPr/>
            <p:nvPr/>
          </p:nvPicPr>
          <p:blipFill>
            <a:blip r:embed="rId3"/>
            <a:stretch/>
          </p:blipFill>
          <p:spPr>
            <a:xfrm>
              <a:off x="1870048" y="1412938"/>
              <a:ext cx="8451903" cy="4174442"/>
            </a:xfrm>
            <a:prstGeom prst="rect">
              <a:avLst/>
            </a:prstGeom>
            <a:ln>
              <a:noFill/>
            </a:ln>
          </p:spPr>
        </p:pic>
      </p:grpSp>
      <p:sp>
        <p:nvSpPr>
          <p:cNvPr id="7" name="Title 1">
            <a:extLst>
              <a:ext uri="{FF2B5EF4-FFF2-40B4-BE49-F238E27FC236}">
                <a16:creationId xmlns:a16="http://schemas.microsoft.com/office/drawing/2014/main" id="{10D2DDB7-CCE5-4092-94CB-B76B5E3A02FC}"/>
              </a:ext>
            </a:extLst>
          </p:cNvPr>
          <p:cNvSpPr>
            <a:spLocks noGrp="1"/>
          </p:cNvSpPr>
          <p:nvPr>
            <p:ph type="title"/>
          </p:nvPr>
        </p:nvSpPr>
        <p:spPr>
          <a:xfrm>
            <a:off x="327991" y="234498"/>
            <a:ext cx="11479695" cy="735232"/>
          </a:xfrm>
        </p:spPr>
        <p:txBody>
          <a:bodyPr>
            <a:normAutofit/>
          </a:bodyPr>
          <a:lstStyle/>
          <a:p>
            <a:r>
              <a:rPr lang="en-US" sz="3600" dirty="0"/>
              <a:t>Figure 1 of Sharp et al., 2019</a:t>
            </a:r>
          </a:p>
        </p:txBody>
      </p:sp>
    </p:spTree>
    <p:extLst>
      <p:ext uri="{BB962C8B-B14F-4D97-AF65-F5344CB8AC3E}">
        <p14:creationId xmlns:p14="http://schemas.microsoft.com/office/powerpoint/2010/main" val="2029702439"/>
      </p:ext>
    </p:extLst>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 histogram&#10;&#10;Description automatically generated">
            <a:extLst>
              <a:ext uri="{FF2B5EF4-FFF2-40B4-BE49-F238E27FC236}">
                <a16:creationId xmlns:a16="http://schemas.microsoft.com/office/drawing/2014/main" id="{7F49060C-8729-472C-90A8-044453859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811" y="1793602"/>
            <a:ext cx="5671109" cy="4050792"/>
          </a:xfrm>
          <a:prstGeom prst="rect">
            <a:avLst/>
          </a:prstGeom>
        </p:spPr>
      </p:pic>
      <p:sp>
        <p:nvSpPr>
          <p:cNvPr id="2" name="Title 1">
            <a:extLst>
              <a:ext uri="{FF2B5EF4-FFF2-40B4-BE49-F238E27FC236}">
                <a16:creationId xmlns:a16="http://schemas.microsoft.com/office/drawing/2014/main" id="{C9FD28C1-78F7-49B3-B810-A5DE831E5211}"/>
              </a:ext>
            </a:extLst>
          </p:cNvPr>
          <p:cNvSpPr>
            <a:spLocks noGrp="1"/>
          </p:cNvSpPr>
          <p:nvPr>
            <p:ph type="title"/>
          </p:nvPr>
        </p:nvSpPr>
        <p:spPr/>
        <p:txBody>
          <a:bodyPr>
            <a:normAutofit/>
          </a:bodyPr>
          <a:lstStyle/>
          <a:p>
            <a:r>
              <a:rPr lang="en-US" sz="3600" dirty="0"/>
              <a:t>Odds ratios observed in the HTP</a:t>
            </a:r>
            <a:br>
              <a:rPr lang="en-US" sz="3600" dirty="0"/>
            </a:br>
            <a:r>
              <a:rPr lang="en-US" sz="3600" dirty="0"/>
              <a:t>Revised GRS (Sharp et al., 2022)</a:t>
            </a:r>
          </a:p>
        </p:txBody>
      </p:sp>
      <p:pic>
        <p:nvPicPr>
          <p:cNvPr id="7" name="Picture 6" descr="Chart, histogram&#10;&#10;Description automatically generated">
            <a:extLst>
              <a:ext uri="{FF2B5EF4-FFF2-40B4-BE49-F238E27FC236}">
                <a16:creationId xmlns:a16="http://schemas.microsoft.com/office/drawing/2014/main" id="{14188712-4324-4276-8BC0-33483AE9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93602"/>
            <a:ext cx="5671109" cy="4050792"/>
          </a:xfrm>
          <a:prstGeom prst="rect">
            <a:avLst/>
          </a:prstGeom>
        </p:spPr>
      </p:pic>
      <p:sp>
        <p:nvSpPr>
          <p:cNvPr id="5" name="Oval 4">
            <a:extLst>
              <a:ext uri="{FF2B5EF4-FFF2-40B4-BE49-F238E27FC236}">
                <a16:creationId xmlns:a16="http://schemas.microsoft.com/office/drawing/2014/main" id="{0B2733FE-84D8-4CE7-960A-D865B0D3CA2A}"/>
              </a:ext>
            </a:extLst>
          </p:cNvPr>
          <p:cNvSpPr/>
          <p:nvPr/>
        </p:nvSpPr>
        <p:spPr>
          <a:xfrm>
            <a:off x="7641125" y="5576926"/>
            <a:ext cx="280657" cy="2621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081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41970A-B76C-47A0-8320-6A809E1F4199}"/>
              </a:ext>
            </a:extLst>
          </p:cNvPr>
          <p:cNvPicPr>
            <a:picLocks noGrp="1" noChangeAspect="1"/>
          </p:cNvPicPr>
          <p:nvPr>
            <p:ph idx="1"/>
          </p:nvPr>
        </p:nvPicPr>
        <p:blipFill>
          <a:blip r:embed="rId2"/>
          <a:stretch>
            <a:fillRect/>
          </a:stretch>
        </p:blipFill>
        <p:spPr>
          <a:xfrm>
            <a:off x="982039" y="1825626"/>
            <a:ext cx="4667251" cy="4667251"/>
          </a:xfrm>
        </p:spPr>
      </p:pic>
      <p:pic>
        <p:nvPicPr>
          <p:cNvPr id="7" name="Picture 6">
            <a:extLst>
              <a:ext uri="{FF2B5EF4-FFF2-40B4-BE49-F238E27FC236}">
                <a16:creationId xmlns:a16="http://schemas.microsoft.com/office/drawing/2014/main" id="{309150A2-69E4-4F39-A56B-C7EDE2D21F28}"/>
              </a:ext>
            </a:extLst>
          </p:cNvPr>
          <p:cNvPicPr>
            <a:picLocks noChangeAspect="1"/>
          </p:cNvPicPr>
          <p:nvPr/>
        </p:nvPicPr>
        <p:blipFill>
          <a:blip r:embed="rId3"/>
          <a:stretch>
            <a:fillRect/>
          </a:stretch>
        </p:blipFill>
        <p:spPr>
          <a:xfrm>
            <a:off x="6542711" y="1825626"/>
            <a:ext cx="4667250" cy="4667250"/>
          </a:xfrm>
          <a:prstGeom prst="rect">
            <a:avLst/>
          </a:prstGeom>
        </p:spPr>
      </p:pic>
      <p:sp>
        <p:nvSpPr>
          <p:cNvPr id="9" name="Title 1">
            <a:extLst>
              <a:ext uri="{FF2B5EF4-FFF2-40B4-BE49-F238E27FC236}">
                <a16:creationId xmlns:a16="http://schemas.microsoft.com/office/drawing/2014/main" id="{F1E3D73D-71EA-4B16-9434-3C8A6857F63F}"/>
              </a:ext>
            </a:extLst>
          </p:cNvPr>
          <p:cNvSpPr txBox="1">
            <a:spLocks/>
          </p:cNvSpPr>
          <p:nvPr/>
        </p:nvSpPr>
        <p:spPr>
          <a:xfrm>
            <a:off x="366041" y="299581"/>
            <a:ext cx="11367249" cy="13440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Results of single-variant logistic regression models for CD (0/1) versus dosage of score allele</a:t>
            </a:r>
          </a:p>
          <a:p>
            <a:r>
              <a:rPr lang="en-US" sz="3600" dirty="0"/>
              <a:t>(GRS version: Sharp et al., 2022)</a:t>
            </a:r>
          </a:p>
        </p:txBody>
      </p:sp>
      <p:sp>
        <p:nvSpPr>
          <p:cNvPr id="2" name="Slide Number Placeholder 1">
            <a:extLst>
              <a:ext uri="{FF2B5EF4-FFF2-40B4-BE49-F238E27FC236}">
                <a16:creationId xmlns:a16="http://schemas.microsoft.com/office/drawing/2014/main" id="{A10012E5-4FE2-0A9D-1B12-85A6A60E0CF3}"/>
              </a:ext>
            </a:extLst>
          </p:cNvPr>
          <p:cNvSpPr>
            <a:spLocks noGrp="1"/>
          </p:cNvSpPr>
          <p:nvPr>
            <p:ph type="sldNum" sz="quarter" idx="12"/>
          </p:nvPr>
        </p:nvSpPr>
        <p:spPr/>
        <p:txBody>
          <a:bodyPr/>
          <a:lstStyle/>
          <a:p>
            <a:fld id="{7DFFA30F-68D5-6040-A000-3D88BA39008A}" type="slidenum">
              <a:rPr lang="en-US" smtClean="0"/>
              <a:t>18</a:t>
            </a:fld>
            <a:endParaRPr lang="en-US"/>
          </a:p>
        </p:txBody>
      </p:sp>
    </p:spTree>
    <p:extLst>
      <p:ext uri="{BB962C8B-B14F-4D97-AF65-F5344CB8AC3E}">
        <p14:creationId xmlns:p14="http://schemas.microsoft.com/office/powerpoint/2010/main" val="4144777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6A2C2C-6C72-A24E-AC93-5403F221B97A}"/>
              </a:ext>
            </a:extLst>
          </p:cNvPr>
          <p:cNvSpPr txBox="1">
            <a:spLocks/>
          </p:cNvSpPr>
          <p:nvPr/>
        </p:nvSpPr>
        <p:spPr>
          <a:xfrm>
            <a:off x="327991" y="314632"/>
            <a:ext cx="11479695" cy="7644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200" b="1" dirty="0"/>
              <a:t>Dosage of DQB1*02 alleles is significantly associated with CD in DS</a:t>
            </a:r>
          </a:p>
        </p:txBody>
      </p:sp>
      <p:grpSp>
        <p:nvGrpSpPr>
          <p:cNvPr id="6" name="Group 5">
            <a:extLst>
              <a:ext uri="{FF2B5EF4-FFF2-40B4-BE49-F238E27FC236}">
                <a16:creationId xmlns:a16="http://schemas.microsoft.com/office/drawing/2014/main" id="{4B0D8999-BB0C-2A4D-A8C4-8D05E5B845F5}"/>
              </a:ext>
            </a:extLst>
          </p:cNvPr>
          <p:cNvGrpSpPr/>
          <p:nvPr/>
        </p:nvGrpSpPr>
        <p:grpSpPr>
          <a:xfrm>
            <a:off x="327991" y="1400752"/>
            <a:ext cx="4718852" cy="2238568"/>
            <a:chOff x="1956533" y="609943"/>
            <a:chExt cx="4718852" cy="2238568"/>
          </a:xfrm>
        </p:grpSpPr>
        <p:graphicFrame>
          <p:nvGraphicFramePr>
            <p:cNvPr id="7" name="Object 6">
              <a:extLst>
                <a:ext uri="{FF2B5EF4-FFF2-40B4-BE49-F238E27FC236}">
                  <a16:creationId xmlns:a16="http://schemas.microsoft.com/office/drawing/2014/main" id="{CA639F6F-E555-AB4C-B945-5045D421B962}"/>
                </a:ext>
              </a:extLst>
            </p:cNvPr>
            <p:cNvGraphicFramePr>
              <a:graphicFrameLocks noChangeAspect="1"/>
            </p:cNvGraphicFramePr>
            <p:nvPr/>
          </p:nvGraphicFramePr>
          <p:xfrm>
            <a:off x="2067570" y="1149774"/>
            <a:ext cx="4048057" cy="1698737"/>
          </p:xfrm>
          <a:graphic>
            <a:graphicData uri="http://schemas.openxmlformats.org/presentationml/2006/ole">
              <mc:AlternateContent xmlns:mc="http://schemas.openxmlformats.org/markup-compatibility/2006">
                <mc:Choice xmlns:v="urn:schemas-microsoft-com:vml" Requires="v">
                  <p:oleObj name="Worksheet" r:id="rId2" imgW="2844800" imgH="1193800" progId="Excel.Sheet.12">
                    <p:embed/>
                  </p:oleObj>
                </mc:Choice>
                <mc:Fallback>
                  <p:oleObj name="Worksheet" r:id="rId2" imgW="2844800" imgH="1193800" progId="Excel.Sheet.12">
                    <p:embed/>
                    <p:pic>
                      <p:nvPicPr>
                        <p:cNvPr id="7" name="Object 6">
                          <a:extLst>
                            <a:ext uri="{FF2B5EF4-FFF2-40B4-BE49-F238E27FC236}">
                              <a16:creationId xmlns:a16="http://schemas.microsoft.com/office/drawing/2014/main" id="{CA639F6F-E555-AB4C-B945-5045D421B962}"/>
                            </a:ext>
                          </a:extLst>
                        </p:cNvPr>
                        <p:cNvPicPr/>
                        <p:nvPr/>
                      </p:nvPicPr>
                      <p:blipFill>
                        <a:blip r:embed="rId3"/>
                        <a:stretch>
                          <a:fillRect/>
                        </a:stretch>
                      </p:blipFill>
                      <p:spPr>
                        <a:xfrm>
                          <a:off x="2067570" y="1149774"/>
                          <a:ext cx="4048057" cy="169873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0F318C0-EE8E-D149-BA1D-C913CD022382}"/>
                </a:ext>
              </a:extLst>
            </p:cNvPr>
            <p:cNvSpPr/>
            <p:nvPr/>
          </p:nvSpPr>
          <p:spPr>
            <a:xfrm>
              <a:off x="1956533" y="609943"/>
              <a:ext cx="4718852" cy="43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baseline="-25000" dirty="0">
                  <a:solidFill>
                    <a:srgbClr val="002060"/>
                  </a:solidFill>
                  <a:latin typeface="Arial" panose="020B0604020202020204" pitchFamily="34" charset="0"/>
                  <a:cs typeface="Arial" panose="020B0604020202020204" pitchFamily="34" charset="0"/>
                </a:rPr>
                <a:t>Alleles encoding CD-associated heterodimers</a:t>
              </a:r>
            </a:p>
          </p:txBody>
        </p:sp>
      </p:grpSp>
      <p:sp>
        <p:nvSpPr>
          <p:cNvPr id="9" name="Oval 8">
            <a:extLst>
              <a:ext uri="{FF2B5EF4-FFF2-40B4-BE49-F238E27FC236}">
                <a16:creationId xmlns:a16="http://schemas.microsoft.com/office/drawing/2014/main" id="{48CD3275-4ED3-3D41-9727-41C28548BB10}"/>
              </a:ext>
            </a:extLst>
          </p:cNvPr>
          <p:cNvSpPr/>
          <p:nvPr/>
        </p:nvSpPr>
        <p:spPr>
          <a:xfrm>
            <a:off x="3444467" y="2410554"/>
            <a:ext cx="720622" cy="267642"/>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78636B0-C184-4A4E-A93B-39A6A3B8EFAE}"/>
              </a:ext>
            </a:extLst>
          </p:cNvPr>
          <p:cNvSpPr/>
          <p:nvPr/>
        </p:nvSpPr>
        <p:spPr>
          <a:xfrm>
            <a:off x="3444467" y="2742457"/>
            <a:ext cx="720622" cy="265176"/>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D35FAC4-B4FE-DE43-81AC-FE22F52319B6}"/>
              </a:ext>
            </a:extLst>
          </p:cNvPr>
          <p:cNvSpPr txBox="1">
            <a:spLocks/>
          </p:cNvSpPr>
          <p:nvPr/>
        </p:nvSpPr>
        <p:spPr>
          <a:xfrm>
            <a:off x="327992" y="4015188"/>
            <a:ext cx="6013814" cy="2749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2060"/>
                </a:solidFill>
              </a:rPr>
              <a:t>In an </a:t>
            </a:r>
            <a:r>
              <a:rPr lang="en-US" sz="2000" b="1" dirty="0">
                <a:solidFill>
                  <a:srgbClr val="002060"/>
                </a:solidFill>
              </a:rPr>
              <a:t>additive genetic model</a:t>
            </a:r>
            <a:r>
              <a:rPr lang="en-US" sz="2000" dirty="0">
                <a:solidFill>
                  <a:srgbClr val="002060"/>
                </a:solidFill>
              </a:rPr>
              <a:t>, dosage of </a:t>
            </a:r>
            <a:r>
              <a:rPr lang="en-US" sz="2000" b="1" dirty="0">
                <a:solidFill>
                  <a:schemeClr val="accent6"/>
                </a:solidFill>
              </a:rPr>
              <a:t>DQB1*02</a:t>
            </a:r>
            <a:r>
              <a:rPr lang="en-US" sz="2000" dirty="0">
                <a:solidFill>
                  <a:srgbClr val="002060"/>
                </a:solidFill>
              </a:rPr>
              <a:t> alleles (e.g., DQB1*02:01, DQB1*02:02) was significantly associated with Celiac disease in Down syndrome </a:t>
            </a:r>
            <a:r>
              <a:rPr lang="en-US" sz="2000" b="1" dirty="0">
                <a:solidFill>
                  <a:schemeClr val="accent6"/>
                </a:solidFill>
              </a:rPr>
              <a:t>(OR = 3.95, Q&lt;0.0361).</a:t>
            </a:r>
          </a:p>
          <a:p>
            <a:endParaRPr lang="en-US" sz="200" b="1" dirty="0">
              <a:solidFill>
                <a:schemeClr val="accent6"/>
              </a:solidFill>
            </a:endParaRPr>
          </a:p>
          <a:p>
            <a:r>
              <a:rPr lang="en-US" sz="2000" b="1" dirty="0">
                <a:solidFill>
                  <a:schemeClr val="accent6"/>
                </a:solidFill>
              </a:rPr>
              <a:t>On average, each additional DQB1*02 allele corresponded to a 3.95-fold increase in the odds of CD in DS.</a:t>
            </a:r>
          </a:p>
        </p:txBody>
      </p:sp>
      <p:sp>
        <p:nvSpPr>
          <p:cNvPr id="39" name="Rounded Rectangle 38">
            <a:extLst>
              <a:ext uri="{FF2B5EF4-FFF2-40B4-BE49-F238E27FC236}">
                <a16:creationId xmlns:a16="http://schemas.microsoft.com/office/drawing/2014/main" id="{54E7C2CA-4F2E-6442-B07D-F8BE687C3B64}"/>
              </a:ext>
            </a:extLst>
          </p:cNvPr>
          <p:cNvSpPr/>
          <p:nvPr/>
        </p:nvSpPr>
        <p:spPr>
          <a:xfrm>
            <a:off x="4442269" y="2437816"/>
            <a:ext cx="1775208" cy="532818"/>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HLA-DQB1*02</a:t>
            </a:r>
          </a:p>
        </p:txBody>
      </p:sp>
      <p:sp>
        <p:nvSpPr>
          <p:cNvPr id="40" name="Right Brace 39">
            <a:extLst>
              <a:ext uri="{FF2B5EF4-FFF2-40B4-BE49-F238E27FC236}">
                <a16:creationId xmlns:a16="http://schemas.microsoft.com/office/drawing/2014/main" id="{14029F7B-B8F8-9649-97D8-F5CF5AEDFB37}"/>
              </a:ext>
            </a:extLst>
          </p:cNvPr>
          <p:cNvSpPr/>
          <p:nvPr/>
        </p:nvSpPr>
        <p:spPr>
          <a:xfrm>
            <a:off x="4191207" y="2526891"/>
            <a:ext cx="328014" cy="354669"/>
          </a:xfrm>
          <a:prstGeom prst="righ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4" name="Group 63">
            <a:extLst>
              <a:ext uri="{FF2B5EF4-FFF2-40B4-BE49-F238E27FC236}">
                <a16:creationId xmlns:a16="http://schemas.microsoft.com/office/drawing/2014/main" id="{774AA805-FB1F-C442-AE92-518EDE4EED68}"/>
              </a:ext>
            </a:extLst>
          </p:cNvPr>
          <p:cNvGrpSpPr/>
          <p:nvPr/>
        </p:nvGrpSpPr>
        <p:grpSpPr>
          <a:xfrm>
            <a:off x="7145160" y="1035621"/>
            <a:ext cx="4379734" cy="5585365"/>
            <a:chOff x="7145160" y="1153605"/>
            <a:chExt cx="4379734" cy="5585365"/>
          </a:xfrm>
        </p:grpSpPr>
        <p:sp>
          <p:nvSpPr>
            <p:cNvPr id="41" name="Rounded Rectangle 40">
              <a:extLst>
                <a:ext uri="{FF2B5EF4-FFF2-40B4-BE49-F238E27FC236}">
                  <a16:creationId xmlns:a16="http://schemas.microsoft.com/office/drawing/2014/main" id="{A48A245D-B5BB-EE4C-BD9B-071EFD524EC1}"/>
                </a:ext>
              </a:extLst>
            </p:cNvPr>
            <p:cNvSpPr/>
            <p:nvPr/>
          </p:nvSpPr>
          <p:spPr>
            <a:xfrm>
              <a:off x="7145160" y="1153605"/>
              <a:ext cx="4379734" cy="5380927"/>
            </a:xfrm>
            <a:prstGeom prst="roundRect">
              <a:avLst/>
            </a:prstGeom>
            <a:solidFill>
              <a:schemeClr val="bg1">
                <a:lumMod val="95000"/>
                <a:alpha val="29000"/>
              </a:schemeClr>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0C0"/>
                </a:solidFill>
              </a:endParaRPr>
            </a:p>
          </p:txBody>
        </p:sp>
        <p:grpSp>
          <p:nvGrpSpPr>
            <p:cNvPr id="62" name="Group 61">
              <a:extLst>
                <a:ext uri="{FF2B5EF4-FFF2-40B4-BE49-F238E27FC236}">
                  <a16:creationId xmlns:a16="http://schemas.microsoft.com/office/drawing/2014/main" id="{357BBFB5-6431-FC4A-834E-F735C8E9E0EE}"/>
                </a:ext>
              </a:extLst>
            </p:cNvPr>
            <p:cNvGrpSpPr/>
            <p:nvPr/>
          </p:nvGrpSpPr>
          <p:grpSpPr>
            <a:xfrm>
              <a:off x="7393156" y="1408507"/>
              <a:ext cx="3883742" cy="4871123"/>
              <a:chOff x="7303824" y="1245971"/>
              <a:chExt cx="3883742" cy="4871123"/>
            </a:xfrm>
          </p:grpSpPr>
          <p:pic>
            <p:nvPicPr>
              <p:cNvPr id="61" name="Picture 60" descr="Chart, box and whisker chart&#10;&#10;Description automatically generated">
                <a:extLst>
                  <a:ext uri="{FF2B5EF4-FFF2-40B4-BE49-F238E27FC236}">
                    <a16:creationId xmlns:a16="http://schemas.microsoft.com/office/drawing/2014/main" id="{70D68BA9-A538-BC4D-A556-D02A41234B8C}"/>
                  </a:ext>
                </a:extLst>
              </p:cNvPr>
              <p:cNvPicPr>
                <a:picLocks noChangeAspect="1"/>
              </p:cNvPicPr>
              <p:nvPr/>
            </p:nvPicPr>
            <p:blipFill rotWithShape="1">
              <a:blip r:embed="rId4"/>
              <a:srcRect l="13487" r="11649" b="6103"/>
              <a:stretch/>
            </p:blipFill>
            <p:spPr>
              <a:xfrm>
                <a:off x="7303824" y="1245971"/>
                <a:ext cx="3883742" cy="4871123"/>
              </a:xfrm>
              <a:prstGeom prst="rect">
                <a:avLst/>
              </a:prstGeom>
            </p:spPr>
          </p:pic>
          <p:sp>
            <p:nvSpPr>
              <p:cNvPr id="43" name="Oval 42">
                <a:extLst>
                  <a:ext uri="{FF2B5EF4-FFF2-40B4-BE49-F238E27FC236}">
                    <a16:creationId xmlns:a16="http://schemas.microsoft.com/office/drawing/2014/main" id="{A3A210D6-A97B-764A-8005-AFA6D78BE9FF}"/>
                  </a:ext>
                </a:extLst>
              </p:cNvPr>
              <p:cNvSpPr/>
              <p:nvPr/>
            </p:nvSpPr>
            <p:spPr>
              <a:xfrm>
                <a:off x="8917859" y="2256324"/>
                <a:ext cx="1189703" cy="411305"/>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62" descr="Chart, box and whisker chart&#10;&#10;Description automatically generated">
              <a:extLst>
                <a:ext uri="{FF2B5EF4-FFF2-40B4-BE49-F238E27FC236}">
                  <a16:creationId xmlns:a16="http://schemas.microsoft.com/office/drawing/2014/main" id="{EE96D23D-EE81-E34A-990E-6FB277A6BA67}"/>
                </a:ext>
              </a:extLst>
            </p:cNvPr>
            <p:cNvPicPr>
              <a:picLocks noChangeAspect="1"/>
            </p:cNvPicPr>
            <p:nvPr/>
          </p:nvPicPr>
          <p:blipFill rotWithShape="1">
            <a:blip r:embed="rId4"/>
            <a:srcRect l="25098" t="95188" r="13337" b="1574"/>
            <a:stretch/>
          </p:blipFill>
          <p:spPr>
            <a:xfrm>
              <a:off x="8078042" y="6578630"/>
              <a:ext cx="3048000" cy="160340"/>
            </a:xfrm>
            <a:prstGeom prst="rect">
              <a:avLst/>
            </a:prstGeom>
          </p:spPr>
        </p:pic>
      </p:grpSp>
      <p:sp>
        <p:nvSpPr>
          <p:cNvPr id="2" name="Slide Number Placeholder 1">
            <a:extLst>
              <a:ext uri="{FF2B5EF4-FFF2-40B4-BE49-F238E27FC236}">
                <a16:creationId xmlns:a16="http://schemas.microsoft.com/office/drawing/2014/main" id="{38715EF0-E460-2B00-E455-3A9A66541024}"/>
              </a:ext>
            </a:extLst>
          </p:cNvPr>
          <p:cNvSpPr>
            <a:spLocks noGrp="1"/>
          </p:cNvSpPr>
          <p:nvPr>
            <p:ph type="sldNum" sz="quarter" idx="12"/>
          </p:nvPr>
        </p:nvSpPr>
        <p:spPr/>
        <p:txBody>
          <a:bodyPr/>
          <a:lstStyle/>
          <a:p>
            <a:fld id="{7DFFA30F-68D5-6040-A000-3D88BA39008A}" type="slidenum">
              <a:rPr lang="en-US" smtClean="0"/>
              <a:t>19</a:t>
            </a:fld>
            <a:endParaRPr lang="en-US"/>
          </a:p>
        </p:txBody>
      </p:sp>
    </p:spTree>
    <p:extLst>
      <p:ext uri="{BB962C8B-B14F-4D97-AF65-F5344CB8AC3E}">
        <p14:creationId xmlns:p14="http://schemas.microsoft.com/office/powerpoint/2010/main" val="114812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C266-F132-0B58-3461-2BAE29F14499}"/>
              </a:ext>
            </a:extLst>
          </p:cNvPr>
          <p:cNvSpPr>
            <a:spLocks noGrp="1"/>
          </p:cNvSpPr>
          <p:nvPr>
            <p:ph type="title"/>
          </p:nvPr>
        </p:nvSpPr>
        <p:spPr>
          <a:xfrm>
            <a:off x="327991" y="365125"/>
            <a:ext cx="11479695" cy="696031"/>
          </a:xfrm>
        </p:spPr>
        <p:txBody>
          <a:bodyPr/>
          <a:lstStyle/>
          <a:p>
            <a:r>
              <a:rPr lang="en-US" dirty="0"/>
              <a:t>Multi-omics of Celiac in Down syndrome</a:t>
            </a:r>
          </a:p>
        </p:txBody>
      </p:sp>
      <p:sp>
        <p:nvSpPr>
          <p:cNvPr id="3" name="Content Placeholder 2">
            <a:extLst>
              <a:ext uri="{FF2B5EF4-FFF2-40B4-BE49-F238E27FC236}">
                <a16:creationId xmlns:a16="http://schemas.microsoft.com/office/drawing/2014/main" id="{C3D26504-2A5A-EA96-487F-53A20CEF36CB}"/>
              </a:ext>
            </a:extLst>
          </p:cNvPr>
          <p:cNvSpPr>
            <a:spLocks noGrp="1"/>
          </p:cNvSpPr>
          <p:nvPr>
            <p:ph idx="1"/>
          </p:nvPr>
        </p:nvSpPr>
        <p:spPr>
          <a:xfrm>
            <a:off x="327991" y="1196622"/>
            <a:ext cx="6786593" cy="5542845"/>
          </a:xfrm>
        </p:spPr>
        <p:txBody>
          <a:bodyPr>
            <a:normAutofit/>
          </a:bodyPr>
          <a:lstStyle/>
          <a:p>
            <a:r>
              <a:rPr lang="en-US" sz="2400" dirty="0"/>
              <a:t>Celiac disease (CD) is highly influenced by genetics.</a:t>
            </a:r>
          </a:p>
          <a:p>
            <a:r>
              <a:rPr lang="en-US" sz="2400" dirty="0"/>
              <a:t>Most (but not all!) genetic risk for CD is conferred by variation in the HLA-DQ region (chr6, genes HLA-DQA1 and HLA-DQB1).</a:t>
            </a:r>
          </a:p>
          <a:p>
            <a:r>
              <a:rPr lang="en-US" sz="2400" dirty="0"/>
              <a:t>Sharp et al., 2019 developed a genetic risk score (GRS) for Celiac disease that accurately predicts CD using a combination of </a:t>
            </a:r>
            <a:r>
              <a:rPr lang="en-US" sz="2400" i="1" dirty="0"/>
              <a:t>both</a:t>
            </a:r>
            <a:r>
              <a:rPr lang="en-US" sz="2400" dirty="0"/>
              <a:t> HLA-DQ genotypes </a:t>
            </a:r>
            <a:r>
              <a:rPr lang="en-US" sz="2400" i="1" dirty="0"/>
              <a:t>and</a:t>
            </a:r>
            <a:r>
              <a:rPr lang="en-US" sz="2400" dirty="0"/>
              <a:t> non-HLA-DQ SNPs.</a:t>
            </a:r>
          </a:p>
        </p:txBody>
      </p:sp>
      <p:pic>
        <p:nvPicPr>
          <p:cNvPr id="4" name="Picture 3">
            <a:extLst>
              <a:ext uri="{FF2B5EF4-FFF2-40B4-BE49-F238E27FC236}">
                <a16:creationId xmlns:a16="http://schemas.microsoft.com/office/drawing/2014/main" id="{DCA1CC86-56DB-F0EA-E558-73C387AF0E3D}"/>
              </a:ext>
            </a:extLst>
          </p:cNvPr>
          <p:cNvPicPr>
            <a:picLocks noChangeAspect="1"/>
          </p:cNvPicPr>
          <p:nvPr/>
        </p:nvPicPr>
        <p:blipFill>
          <a:blip r:embed="rId2"/>
          <a:stretch>
            <a:fillRect/>
          </a:stretch>
        </p:blipFill>
        <p:spPr>
          <a:xfrm>
            <a:off x="7114584" y="1183803"/>
            <a:ext cx="4693102" cy="5309072"/>
          </a:xfrm>
          <a:prstGeom prst="rect">
            <a:avLst/>
          </a:prstGeom>
        </p:spPr>
      </p:pic>
      <p:sp>
        <p:nvSpPr>
          <p:cNvPr id="6" name="Slide Number Placeholder 5">
            <a:extLst>
              <a:ext uri="{FF2B5EF4-FFF2-40B4-BE49-F238E27FC236}">
                <a16:creationId xmlns:a16="http://schemas.microsoft.com/office/drawing/2014/main" id="{FEF19591-8A95-0C5E-0632-FC7037257C2E}"/>
              </a:ext>
            </a:extLst>
          </p:cNvPr>
          <p:cNvSpPr>
            <a:spLocks noGrp="1"/>
          </p:cNvSpPr>
          <p:nvPr>
            <p:ph type="sldNum" sz="quarter" idx="12"/>
          </p:nvPr>
        </p:nvSpPr>
        <p:spPr/>
        <p:txBody>
          <a:bodyPr/>
          <a:lstStyle/>
          <a:p>
            <a:fld id="{7DFFA30F-68D5-6040-A000-3D88BA39008A}" type="slidenum">
              <a:rPr lang="en-US" smtClean="0"/>
              <a:t>2</a:t>
            </a:fld>
            <a:endParaRPr lang="en-US"/>
          </a:p>
        </p:txBody>
      </p:sp>
    </p:spTree>
    <p:extLst>
      <p:ext uri="{BB962C8B-B14F-4D97-AF65-F5344CB8AC3E}">
        <p14:creationId xmlns:p14="http://schemas.microsoft.com/office/powerpoint/2010/main" val="52260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C16D-08AE-D147-AC80-0ADC6D0C967A}"/>
              </a:ext>
            </a:extLst>
          </p:cNvPr>
          <p:cNvSpPr>
            <a:spLocks noGrp="1"/>
          </p:cNvSpPr>
          <p:nvPr>
            <p:ph type="title"/>
          </p:nvPr>
        </p:nvSpPr>
        <p:spPr>
          <a:xfrm>
            <a:off x="324489" y="252084"/>
            <a:ext cx="11479695" cy="807477"/>
          </a:xfrm>
        </p:spPr>
        <p:txBody>
          <a:bodyPr>
            <a:noAutofit/>
          </a:bodyPr>
          <a:lstStyle/>
          <a:p>
            <a:r>
              <a:rPr lang="en-US" sz="3200" b="1" dirty="0"/>
              <a:t>Possible dominant association of DQB1*02 with a 7.81-fold increase in the odds of CD in DS</a:t>
            </a:r>
          </a:p>
        </p:txBody>
      </p:sp>
      <p:sp>
        <p:nvSpPr>
          <p:cNvPr id="16" name="Content Placeholder 2">
            <a:extLst>
              <a:ext uri="{FF2B5EF4-FFF2-40B4-BE49-F238E27FC236}">
                <a16:creationId xmlns:a16="http://schemas.microsoft.com/office/drawing/2014/main" id="{4FC4CE3C-2F3E-614B-83A7-891A2B5816C9}"/>
              </a:ext>
            </a:extLst>
          </p:cNvPr>
          <p:cNvSpPr txBox="1">
            <a:spLocks/>
          </p:cNvSpPr>
          <p:nvPr/>
        </p:nvSpPr>
        <p:spPr>
          <a:xfrm>
            <a:off x="324489" y="1357189"/>
            <a:ext cx="6312285" cy="4306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2060"/>
                </a:solidFill>
              </a:rPr>
              <a:t>To identify non-additive associations (i.e., dominant, recessive), we performed a follow-up analysis of DQ allele group dosage as a categorical predictor, rather than numeric.</a:t>
            </a:r>
          </a:p>
          <a:p>
            <a:r>
              <a:rPr lang="en-US" sz="2000" b="1" dirty="0">
                <a:solidFill>
                  <a:schemeClr val="accent6"/>
                </a:solidFill>
              </a:rPr>
              <a:t>Carrying one DQB1*02 allele was associated with a 7.81-fold increase in the odds of CD in DS (OR = 7.81, Q&lt; 0.0534)</a:t>
            </a:r>
            <a:r>
              <a:rPr lang="en-US" sz="2000" b="1" dirty="0">
                <a:solidFill>
                  <a:srgbClr val="002060"/>
                </a:solidFill>
              </a:rPr>
              <a:t>, </a:t>
            </a:r>
            <a:r>
              <a:rPr lang="en-US" sz="2000" dirty="0">
                <a:solidFill>
                  <a:srgbClr val="002060"/>
                </a:solidFill>
              </a:rPr>
              <a:t>as compared to carrying zero DQB1*02 alleles.</a:t>
            </a:r>
          </a:p>
          <a:p>
            <a:r>
              <a:rPr lang="en-US" sz="2000" dirty="0">
                <a:solidFill>
                  <a:srgbClr val="002060"/>
                </a:solidFill>
              </a:rPr>
              <a:t>By contrast, we found no significant difference in the odds of Celiac given two </a:t>
            </a:r>
            <a:r>
              <a:rPr lang="en-US" sz="2000" b="1" dirty="0">
                <a:solidFill>
                  <a:srgbClr val="002060"/>
                </a:solidFill>
              </a:rPr>
              <a:t>DQB1*02</a:t>
            </a:r>
            <a:r>
              <a:rPr lang="en-US" sz="2000" dirty="0">
                <a:solidFill>
                  <a:srgbClr val="002060"/>
                </a:solidFill>
              </a:rPr>
              <a:t> alleles compared to one (OR = 0.80, Q&lt;0.9999).</a:t>
            </a:r>
          </a:p>
          <a:p>
            <a:r>
              <a:rPr lang="en-US" sz="2000" b="1" dirty="0">
                <a:solidFill>
                  <a:srgbClr val="002060"/>
                </a:solidFill>
              </a:rPr>
              <a:t>These results may indicate a </a:t>
            </a:r>
            <a:r>
              <a:rPr lang="en-US" sz="2000" b="1" dirty="0">
                <a:solidFill>
                  <a:schemeClr val="accent6"/>
                </a:solidFill>
              </a:rPr>
              <a:t>dominant effect of DQB1*02</a:t>
            </a:r>
            <a:r>
              <a:rPr lang="en-US" sz="2000" b="1" dirty="0">
                <a:solidFill>
                  <a:srgbClr val="002060"/>
                </a:solidFill>
              </a:rPr>
              <a:t> in the pathogenesis of CD in individuals with DS </a:t>
            </a:r>
            <a:r>
              <a:rPr lang="en-US" sz="2000" b="1" dirty="0">
                <a:solidFill>
                  <a:schemeClr val="accent6"/>
                </a:solidFill>
              </a:rPr>
              <a:t>(OR = 7.81, Q&lt;0.0534)</a:t>
            </a:r>
            <a:r>
              <a:rPr lang="en-US" sz="2000" b="1" dirty="0">
                <a:solidFill>
                  <a:srgbClr val="002060"/>
                </a:solidFill>
              </a:rPr>
              <a:t>.</a:t>
            </a:r>
            <a:endParaRPr lang="en-US" sz="2000" dirty="0">
              <a:solidFill>
                <a:srgbClr val="002060"/>
              </a:solidFill>
            </a:endParaRPr>
          </a:p>
          <a:p>
            <a:endParaRPr lang="en-US" sz="2000" dirty="0">
              <a:solidFill>
                <a:srgbClr val="002060"/>
              </a:solidFill>
            </a:endParaRPr>
          </a:p>
        </p:txBody>
      </p:sp>
      <p:grpSp>
        <p:nvGrpSpPr>
          <p:cNvPr id="7" name="Group 6">
            <a:extLst>
              <a:ext uri="{FF2B5EF4-FFF2-40B4-BE49-F238E27FC236}">
                <a16:creationId xmlns:a16="http://schemas.microsoft.com/office/drawing/2014/main" id="{FFC131D5-F0D5-E746-809B-41F3DC2A5D16}"/>
              </a:ext>
            </a:extLst>
          </p:cNvPr>
          <p:cNvGrpSpPr/>
          <p:nvPr/>
        </p:nvGrpSpPr>
        <p:grpSpPr>
          <a:xfrm>
            <a:off x="7145160" y="1153605"/>
            <a:ext cx="4379734" cy="5651952"/>
            <a:chOff x="7145160" y="1153605"/>
            <a:chExt cx="4379734" cy="5651952"/>
          </a:xfrm>
        </p:grpSpPr>
        <p:grpSp>
          <p:nvGrpSpPr>
            <p:cNvPr id="6" name="Group 5">
              <a:extLst>
                <a:ext uri="{FF2B5EF4-FFF2-40B4-BE49-F238E27FC236}">
                  <a16:creationId xmlns:a16="http://schemas.microsoft.com/office/drawing/2014/main" id="{69AB1810-0348-1046-879B-182D720ADF2B}"/>
                </a:ext>
              </a:extLst>
            </p:cNvPr>
            <p:cNvGrpSpPr/>
            <p:nvPr/>
          </p:nvGrpSpPr>
          <p:grpSpPr>
            <a:xfrm>
              <a:off x="7145160" y="1153605"/>
              <a:ext cx="4379734" cy="5380927"/>
              <a:chOff x="7145160" y="1153605"/>
              <a:chExt cx="4379734" cy="5380927"/>
            </a:xfrm>
          </p:grpSpPr>
          <p:sp>
            <p:nvSpPr>
              <p:cNvPr id="15" name="Rounded Rectangle 14">
                <a:extLst>
                  <a:ext uri="{FF2B5EF4-FFF2-40B4-BE49-F238E27FC236}">
                    <a16:creationId xmlns:a16="http://schemas.microsoft.com/office/drawing/2014/main" id="{6D9DDE4F-6885-9145-AA54-F50316669F1B}"/>
                  </a:ext>
                </a:extLst>
              </p:cNvPr>
              <p:cNvSpPr/>
              <p:nvPr/>
            </p:nvSpPr>
            <p:spPr>
              <a:xfrm>
                <a:off x="7145160" y="1153605"/>
                <a:ext cx="4379734" cy="5380927"/>
              </a:xfrm>
              <a:prstGeom prst="roundRect">
                <a:avLst/>
              </a:prstGeom>
              <a:solidFill>
                <a:schemeClr val="bg1">
                  <a:lumMod val="95000"/>
                  <a:alpha val="29000"/>
                </a:schemeClr>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0C0"/>
                  </a:solidFill>
                </a:endParaRPr>
              </a:p>
            </p:txBody>
          </p:sp>
          <p:pic>
            <p:nvPicPr>
              <p:cNvPr id="3" name="Picture 2">
                <a:extLst>
                  <a:ext uri="{FF2B5EF4-FFF2-40B4-BE49-F238E27FC236}">
                    <a16:creationId xmlns:a16="http://schemas.microsoft.com/office/drawing/2014/main" id="{B016E14D-15C0-2749-83F6-E1E56527C790}"/>
                  </a:ext>
                </a:extLst>
              </p:cNvPr>
              <p:cNvPicPr>
                <a:picLocks noChangeAspect="1"/>
              </p:cNvPicPr>
              <p:nvPr/>
            </p:nvPicPr>
            <p:blipFill rotWithShape="1">
              <a:blip r:embed="rId2"/>
              <a:srcRect l="13154" r="11754" b="6279"/>
              <a:stretch/>
            </p:blipFill>
            <p:spPr>
              <a:xfrm>
                <a:off x="7387617" y="1413563"/>
                <a:ext cx="3894820" cy="4861011"/>
              </a:xfrm>
              <a:prstGeom prst="rect">
                <a:avLst/>
              </a:prstGeom>
            </p:spPr>
          </p:pic>
        </p:grpSp>
        <p:pic>
          <p:nvPicPr>
            <p:cNvPr id="17" name="Picture 16">
              <a:extLst>
                <a:ext uri="{FF2B5EF4-FFF2-40B4-BE49-F238E27FC236}">
                  <a16:creationId xmlns:a16="http://schemas.microsoft.com/office/drawing/2014/main" id="{FA65DDF6-4EC5-5547-9613-52A1178D5393}"/>
                </a:ext>
              </a:extLst>
            </p:cNvPr>
            <p:cNvPicPr>
              <a:picLocks noChangeAspect="1"/>
            </p:cNvPicPr>
            <p:nvPr/>
          </p:nvPicPr>
          <p:blipFill rotWithShape="1">
            <a:blip r:embed="rId2"/>
            <a:srcRect l="6621" t="95418" r="13036" b="996"/>
            <a:stretch/>
          </p:blipFill>
          <p:spPr>
            <a:xfrm>
              <a:off x="7352382" y="6628576"/>
              <a:ext cx="3965291" cy="176981"/>
            </a:xfrm>
            <a:prstGeom prst="rect">
              <a:avLst/>
            </a:prstGeom>
          </p:spPr>
        </p:pic>
      </p:grpSp>
      <p:sp>
        <p:nvSpPr>
          <p:cNvPr id="4" name="Slide Number Placeholder 3">
            <a:extLst>
              <a:ext uri="{FF2B5EF4-FFF2-40B4-BE49-F238E27FC236}">
                <a16:creationId xmlns:a16="http://schemas.microsoft.com/office/drawing/2014/main" id="{09C7E0AF-3B4A-BA54-0D8E-CF0B56EB9265}"/>
              </a:ext>
            </a:extLst>
          </p:cNvPr>
          <p:cNvSpPr>
            <a:spLocks noGrp="1"/>
          </p:cNvSpPr>
          <p:nvPr>
            <p:ph type="sldNum" sz="quarter" idx="12"/>
          </p:nvPr>
        </p:nvSpPr>
        <p:spPr/>
        <p:txBody>
          <a:bodyPr/>
          <a:lstStyle/>
          <a:p>
            <a:fld id="{7DFFA30F-68D5-6040-A000-3D88BA39008A}" type="slidenum">
              <a:rPr lang="en-US" smtClean="0"/>
              <a:t>20</a:t>
            </a:fld>
            <a:endParaRPr lang="en-US"/>
          </a:p>
        </p:txBody>
      </p:sp>
    </p:spTree>
    <p:extLst>
      <p:ext uri="{BB962C8B-B14F-4D97-AF65-F5344CB8AC3E}">
        <p14:creationId xmlns:p14="http://schemas.microsoft.com/office/powerpoint/2010/main" val="169640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C16D-08AE-D147-AC80-0ADC6D0C967A}"/>
              </a:ext>
            </a:extLst>
          </p:cNvPr>
          <p:cNvSpPr>
            <a:spLocks noGrp="1"/>
          </p:cNvSpPr>
          <p:nvPr>
            <p:ph type="title"/>
          </p:nvPr>
        </p:nvSpPr>
        <p:spPr>
          <a:xfrm>
            <a:off x="324489" y="252084"/>
            <a:ext cx="11479695" cy="807477"/>
          </a:xfrm>
        </p:spPr>
        <p:txBody>
          <a:bodyPr>
            <a:noAutofit/>
          </a:bodyPr>
          <a:lstStyle/>
          <a:p>
            <a:r>
              <a:rPr lang="en-US" sz="3200" b="1" dirty="0"/>
              <a:t>Dominant association of DQB1*02 with a 7.81-fold increase in the odds of Celiac disease in Down syndrome</a:t>
            </a:r>
          </a:p>
        </p:txBody>
      </p:sp>
      <p:grpSp>
        <p:nvGrpSpPr>
          <p:cNvPr id="10" name="Group 9">
            <a:extLst>
              <a:ext uri="{FF2B5EF4-FFF2-40B4-BE49-F238E27FC236}">
                <a16:creationId xmlns:a16="http://schemas.microsoft.com/office/drawing/2014/main" id="{1B1D7C37-3AEC-E540-B004-D07FAD6B2E12}"/>
              </a:ext>
            </a:extLst>
          </p:cNvPr>
          <p:cNvGrpSpPr/>
          <p:nvPr/>
        </p:nvGrpSpPr>
        <p:grpSpPr>
          <a:xfrm>
            <a:off x="7519994" y="1467507"/>
            <a:ext cx="4048058" cy="2306091"/>
            <a:chOff x="880458" y="2710992"/>
            <a:chExt cx="4048058" cy="2306091"/>
          </a:xfrm>
        </p:grpSpPr>
        <p:grpSp>
          <p:nvGrpSpPr>
            <p:cNvPr id="4" name="Group 3">
              <a:extLst>
                <a:ext uri="{FF2B5EF4-FFF2-40B4-BE49-F238E27FC236}">
                  <a16:creationId xmlns:a16="http://schemas.microsoft.com/office/drawing/2014/main" id="{126A2404-9FE8-364F-8655-7FB90C736836}"/>
                </a:ext>
              </a:extLst>
            </p:cNvPr>
            <p:cNvGrpSpPr/>
            <p:nvPr/>
          </p:nvGrpSpPr>
          <p:grpSpPr>
            <a:xfrm>
              <a:off x="880458" y="2710992"/>
              <a:ext cx="4048058" cy="2306091"/>
              <a:chOff x="2588684" y="542420"/>
              <a:chExt cx="4048058" cy="2306091"/>
            </a:xfrm>
          </p:grpSpPr>
          <p:graphicFrame>
            <p:nvGraphicFramePr>
              <p:cNvPr id="5" name="Object 4">
                <a:extLst>
                  <a:ext uri="{FF2B5EF4-FFF2-40B4-BE49-F238E27FC236}">
                    <a16:creationId xmlns:a16="http://schemas.microsoft.com/office/drawing/2014/main" id="{B3D24127-056C-084D-8067-2834AF82542E}"/>
                  </a:ext>
                </a:extLst>
              </p:cNvPr>
              <p:cNvGraphicFramePr>
                <a:graphicFrameLocks noChangeAspect="1"/>
              </p:cNvGraphicFramePr>
              <p:nvPr/>
            </p:nvGraphicFramePr>
            <p:xfrm>
              <a:off x="2588685" y="1149774"/>
              <a:ext cx="4048057" cy="1698737"/>
            </p:xfrm>
            <a:graphic>
              <a:graphicData uri="http://schemas.openxmlformats.org/presentationml/2006/ole">
                <mc:AlternateContent xmlns:mc="http://schemas.openxmlformats.org/markup-compatibility/2006">
                  <mc:Choice xmlns:v="urn:schemas-microsoft-com:vml" Requires="v">
                    <p:oleObj name="Worksheet" r:id="rId2" imgW="2844800" imgH="1193800" progId="Excel.Sheet.12">
                      <p:embed/>
                    </p:oleObj>
                  </mc:Choice>
                  <mc:Fallback>
                    <p:oleObj name="Worksheet" r:id="rId2" imgW="2844800" imgH="1193800" progId="Excel.Sheet.12">
                      <p:embed/>
                      <p:pic>
                        <p:nvPicPr>
                          <p:cNvPr id="5" name="Object 4">
                            <a:extLst>
                              <a:ext uri="{FF2B5EF4-FFF2-40B4-BE49-F238E27FC236}">
                                <a16:creationId xmlns:a16="http://schemas.microsoft.com/office/drawing/2014/main" id="{B3D24127-056C-084D-8067-2834AF82542E}"/>
                              </a:ext>
                            </a:extLst>
                          </p:cNvPr>
                          <p:cNvPicPr/>
                          <p:nvPr/>
                        </p:nvPicPr>
                        <p:blipFill>
                          <a:blip r:embed="rId3"/>
                          <a:stretch>
                            <a:fillRect/>
                          </a:stretch>
                        </p:blipFill>
                        <p:spPr>
                          <a:xfrm>
                            <a:off x="2588685" y="1149774"/>
                            <a:ext cx="4048057" cy="169873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F0EC1147-2F17-FC4C-8648-8909879A76EC}"/>
                  </a:ext>
                </a:extLst>
              </p:cNvPr>
              <p:cNvSpPr/>
              <p:nvPr/>
            </p:nvSpPr>
            <p:spPr>
              <a:xfrm>
                <a:off x="2588684" y="542420"/>
                <a:ext cx="4048058" cy="56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baseline="-25000" dirty="0">
                    <a:solidFill>
                      <a:srgbClr val="002060"/>
                    </a:solidFill>
                    <a:latin typeface="Arial" panose="020B0604020202020204" pitchFamily="34" charset="0"/>
                    <a:cs typeface="Arial" panose="020B0604020202020204" pitchFamily="34" charset="0"/>
                  </a:rPr>
                  <a:t>Alleles encoding traditionally CD-associated heterodimers</a:t>
                </a:r>
              </a:p>
            </p:txBody>
          </p:sp>
        </p:grpSp>
        <p:sp>
          <p:nvSpPr>
            <p:cNvPr id="12" name="Oval 11">
              <a:extLst>
                <a:ext uri="{FF2B5EF4-FFF2-40B4-BE49-F238E27FC236}">
                  <a16:creationId xmlns:a16="http://schemas.microsoft.com/office/drawing/2014/main" id="{CFD4A69B-5670-3642-BFA3-8B06B51F466D}"/>
                </a:ext>
              </a:extLst>
            </p:cNvPr>
            <p:cNvSpPr/>
            <p:nvPr/>
          </p:nvSpPr>
          <p:spPr>
            <a:xfrm>
              <a:off x="3885898" y="3788317"/>
              <a:ext cx="720622" cy="267642"/>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C918C1-234B-5541-AE74-02891659A5FF}"/>
                </a:ext>
              </a:extLst>
            </p:cNvPr>
            <p:cNvSpPr/>
            <p:nvPr/>
          </p:nvSpPr>
          <p:spPr>
            <a:xfrm>
              <a:off x="3885898" y="4120220"/>
              <a:ext cx="720622" cy="265176"/>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4FC4CE3C-2F3E-614B-83A7-891A2B5816C9}"/>
              </a:ext>
            </a:extLst>
          </p:cNvPr>
          <p:cNvSpPr txBox="1">
            <a:spLocks/>
          </p:cNvSpPr>
          <p:nvPr/>
        </p:nvSpPr>
        <p:spPr>
          <a:xfrm>
            <a:off x="324489" y="1357189"/>
            <a:ext cx="7108698" cy="5151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6"/>
                </a:solidFill>
              </a:rPr>
              <a:t>84.2% of Celiac cases (16/19) carried one or more DQB1*02 allele</a:t>
            </a:r>
            <a:r>
              <a:rPr lang="en-US" sz="2000" dirty="0">
                <a:solidFill>
                  <a:srgbClr val="002060"/>
                </a:solidFill>
              </a:rPr>
              <a:t>, with the DQ genotypes:</a:t>
            </a:r>
          </a:p>
          <a:p>
            <a:pPr lvl="1"/>
            <a:r>
              <a:rPr lang="en-US" sz="2000" b="1" dirty="0">
                <a:solidFill>
                  <a:schemeClr val="accent6"/>
                </a:solidFill>
              </a:rPr>
              <a:t>DQ2.5</a:t>
            </a:r>
            <a:r>
              <a:rPr lang="en-US" sz="2000" dirty="0">
                <a:solidFill>
                  <a:srgbClr val="002060"/>
                </a:solidFill>
              </a:rPr>
              <a:t>/X (n=5)</a:t>
            </a:r>
          </a:p>
          <a:p>
            <a:pPr lvl="1"/>
            <a:r>
              <a:rPr lang="en-US" sz="2000" b="1" dirty="0">
                <a:solidFill>
                  <a:schemeClr val="accent6"/>
                </a:solidFill>
              </a:rPr>
              <a:t>DQ2.2</a:t>
            </a:r>
            <a:r>
              <a:rPr lang="en-US" sz="2000" dirty="0">
                <a:solidFill>
                  <a:srgbClr val="002060"/>
                </a:solidFill>
              </a:rPr>
              <a:t>/X (n=4)</a:t>
            </a:r>
          </a:p>
          <a:p>
            <a:pPr lvl="1"/>
            <a:r>
              <a:rPr lang="en-US" sz="2000" b="1" dirty="0">
                <a:solidFill>
                  <a:schemeClr val="accent6"/>
                </a:solidFill>
              </a:rPr>
              <a:t>DQ2.2</a:t>
            </a:r>
            <a:r>
              <a:rPr lang="en-US" sz="2000" dirty="0">
                <a:solidFill>
                  <a:srgbClr val="002060"/>
                </a:solidFill>
              </a:rPr>
              <a:t>/DQ8 (n=3)</a:t>
            </a:r>
          </a:p>
          <a:p>
            <a:pPr lvl="1"/>
            <a:r>
              <a:rPr lang="en-US" sz="2000" b="1" dirty="0">
                <a:solidFill>
                  <a:schemeClr val="accent6"/>
                </a:solidFill>
              </a:rPr>
              <a:t>DQ2.5</a:t>
            </a:r>
            <a:r>
              <a:rPr lang="en-US" sz="2000" dirty="0">
                <a:solidFill>
                  <a:srgbClr val="002060"/>
                </a:solidFill>
              </a:rPr>
              <a:t>/</a:t>
            </a:r>
            <a:r>
              <a:rPr lang="en-US" sz="2000" b="1" dirty="0">
                <a:solidFill>
                  <a:schemeClr val="accent6"/>
                </a:solidFill>
              </a:rPr>
              <a:t>DQ2.2</a:t>
            </a:r>
            <a:r>
              <a:rPr lang="en-US" sz="2000" dirty="0">
                <a:solidFill>
                  <a:srgbClr val="002060"/>
                </a:solidFill>
              </a:rPr>
              <a:t> (n=1)</a:t>
            </a:r>
          </a:p>
          <a:p>
            <a:pPr lvl="1"/>
            <a:r>
              <a:rPr lang="en-US" sz="2000" b="1" dirty="0">
                <a:solidFill>
                  <a:schemeClr val="accent6"/>
                </a:solidFill>
              </a:rPr>
              <a:t>DQ2.5</a:t>
            </a:r>
            <a:r>
              <a:rPr lang="en-US" sz="2000" dirty="0">
                <a:solidFill>
                  <a:srgbClr val="002060"/>
                </a:solidFill>
              </a:rPr>
              <a:t>/DQ8 (n=1)</a:t>
            </a:r>
          </a:p>
          <a:p>
            <a:pPr lvl="1"/>
            <a:r>
              <a:rPr lang="en-US" sz="2000" dirty="0">
                <a:solidFill>
                  <a:srgbClr val="002060"/>
                </a:solidFill>
              </a:rPr>
              <a:t>DQ7.5/</a:t>
            </a:r>
            <a:r>
              <a:rPr lang="en-US" sz="2000" b="1" dirty="0">
                <a:solidFill>
                  <a:schemeClr val="accent6"/>
                </a:solidFill>
              </a:rPr>
              <a:t>DQ2.2</a:t>
            </a:r>
            <a:r>
              <a:rPr lang="en-US" sz="2000" dirty="0">
                <a:solidFill>
                  <a:srgbClr val="002060"/>
                </a:solidFill>
              </a:rPr>
              <a:t> (n=1)</a:t>
            </a:r>
          </a:p>
          <a:p>
            <a:pPr lvl="1"/>
            <a:r>
              <a:rPr lang="en-US" sz="2000" dirty="0">
                <a:solidFill>
                  <a:srgbClr val="002060"/>
                </a:solidFill>
              </a:rPr>
              <a:t>DQ7.5/</a:t>
            </a:r>
            <a:r>
              <a:rPr lang="en-US" sz="2000" b="1" dirty="0">
                <a:solidFill>
                  <a:schemeClr val="accent6"/>
                </a:solidFill>
              </a:rPr>
              <a:t>DQ2.5</a:t>
            </a:r>
            <a:r>
              <a:rPr lang="en-US" sz="2000" dirty="0">
                <a:solidFill>
                  <a:srgbClr val="002060"/>
                </a:solidFill>
              </a:rPr>
              <a:t> (n=1)</a:t>
            </a:r>
          </a:p>
          <a:p>
            <a:r>
              <a:rPr lang="en-US" sz="2000" dirty="0">
                <a:solidFill>
                  <a:srgbClr val="002060"/>
                </a:solidFill>
              </a:rPr>
              <a:t>Only three Celiac cases were not carriers of DQB1*02, instead presenting with the genotypes:</a:t>
            </a:r>
          </a:p>
          <a:p>
            <a:pPr lvl="1"/>
            <a:r>
              <a:rPr lang="en-US" sz="2000" dirty="0">
                <a:solidFill>
                  <a:srgbClr val="002060"/>
                </a:solidFill>
              </a:rPr>
              <a:t>DQ7.5/DQ8 (n=1)</a:t>
            </a:r>
          </a:p>
          <a:p>
            <a:pPr lvl="1"/>
            <a:r>
              <a:rPr lang="en-US" sz="2000" dirty="0">
                <a:solidFill>
                  <a:srgbClr val="002060"/>
                </a:solidFill>
              </a:rPr>
              <a:t>DQ7.5/X (n=1)</a:t>
            </a:r>
          </a:p>
          <a:p>
            <a:pPr lvl="1"/>
            <a:r>
              <a:rPr lang="en-US" sz="2000" dirty="0">
                <a:solidFill>
                  <a:srgbClr val="002060"/>
                </a:solidFill>
              </a:rPr>
              <a:t>X/X (n=1)</a:t>
            </a:r>
          </a:p>
        </p:txBody>
      </p:sp>
      <p:sp>
        <p:nvSpPr>
          <p:cNvPr id="3" name="Slide Number Placeholder 2">
            <a:extLst>
              <a:ext uri="{FF2B5EF4-FFF2-40B4-BE49-F238E27FC236}">
                <a16:creationId xmlns:a16="http://schemas.microsoft.com/office/drawing/2014/main" id="{D6644884-4395-6705-B923-BC477CBB1E9A}"/>
              </a:ext>
            </a:extLst>
          </p:cNvPr>
          <p:cNvSpPr>
            <a:spLocks noGrp="1"/>
          </p:cNvSpPr>
          <p:nvPr>
            <p:ph type="sldNum" sz="quarter" idx="12"/>
          </p:nvPr>
        </p:nvSpPr>
        <p:spPr/>
        <p:txBody>
          <a:bodyPr/>
          <a:lstStyle/>
          <a:p>
            <a:fld id="{7DFFA30F-68D5-6040-A000-3D88BA39008A}" type="slidenum">
              <a:rPr lang="en-US" smtClean="0"/>
              <a:t>21</a:t>
            </a:fld>
            <a:endParaRPr lang="en-US"/>
          </a:p>
        </p:txBody>
      </p:sp>
    </p:spTree>
    <p:extLst>
      <p:ext uri="{BB962C8B-B14F-4D97-AF65-F5344CB8AC3E}">
        <p14:creationId xmlns:p14="http://schemas.microsoft.com/office/powerpoint/2010/main" val="285180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B1AE-5891-A94D-8201-A91757C1690F}"/>
              </a:ext>
            </a:extLst>
          </p:cNvPr>
          <p:cNvSpPr>
            <a:spLocks noGrp="1"/>
          </p:cNvSpPr>
          <p:nvPr>
            <p:ph type="title"/>
          </p:nvPr>
        </p:nvSpPr>
        <p:spPr>
          <a:xfrm>
            <a:off x="341377" y="382491"/>
            <a:ext cx="11012424" cy="790758"/>
          </a:xfrm>
        </p:spPr>
        <p:txBody>
          <a:bodyPr>
            <a:noAutofit/>
          </a:bodyPr>
          <a:lstStyle/>
          <a:p>
            <a:r>
              <a:rPr lang="en-US" sz="3200" dirty="0"/>
              <a:t>Models involving both GRS and single </a:t>
            </a:r>
            <a:r>
              <a:rPr lang="en-US" sz="3200" b="1" dirty="0"/>
              <a:t>protein abundance </a:t>
            </a:r>
            <a:r>
              <a:rPr lang="en-US" sz="3200" dirty="0"/>
              <a:t>improve prediction of celiac disease in Down syndrome (Please email </a:t>
            </a:r>
            <a:r>
              <a:rPr lang="en-US" sz="3200" dirty="0">
                <a:hlinkClick r:id="rId2"/>
              </a:rPr>
              <a:t>Jessica.rose.shaw@gmail.com</a:t>
            </a:r>
            <a:r>
              <a:rPr lang="en-US" sz="3200" dirty="0"/>
              <a:t> for details)</a:t>
            </a:r>
          </a:p>
        </p:txBody>
      </p:sp>
      <p:grpSp>
        <p:nvGrpSpPr>
          <p:cNvPr id="15" name="Group 14">
            <a:extLst>
              <a:ext uri="{FF2B5EF4-FFF2-40B4-BE49-F238E27FC236}">
                <a16:creationId xmlns:a16="http://schemas.microsoft.com/office/drawing/2014/main" id="{CC325C4A-90C3-0B45-B919-4F6283C5BFEA}"/>
              </a:ext>
            </a:extLst>
          </p:cNvPr>
          <p:cNvGrpSpPr/>
          <p:nvPr/>
        </p:nvGrpSpPr>
        <p:grpSpPr>
          <a:xfrm>
            <a:off x="341377" y="1586484"/>
            <a:ext cx="2212842" cy="2515612"/>
            <a:chOff x="9113523" y="1800381"/>
            <a:chExt cx="2867587" cy="3499923"/>
          </a:xfrm>
        </p:grpSpPr>
        <p:pic>
          <p:nvPicPr>
            <p:cNvPr id="7" name="Picture 6">
              <a:extLst>
                <a:ext uri="{FF2B5EF4-FFF2-40B4-BE49-F238E27FC236}">
                  <a16:creationId xmlns:a16="http://schemas.microsoft.com/office/drawing/2014/main" id="{F39A4A8D-C7EE-7341-86B3-DBCE3FC975C3}"/>
                </a:ext>
              </a:extLst>
            </p:cNvPr>
            <p:cNvPicPr>
              <a:picLocks noChangeAspect="1"/>
            </p:cNvPicPr>
            <p:nvPr/>
          </p:nvPicPr>
          <p:blipFill rotWithShape="1">
            <a:blip r:embed="rId3"/>
            <a:srcRect l="20606" r="19977"/>
            <a:stretch/>
          </p:blipFill>
          <p:spPr>
            <a:xfrm>
              <a:off x="9113523" y="2511633"/>
              <a:ext cx="2679193" cy="2788671"/>
            </a:xfrm>
            <a:prstGeom prst="rect">
              <a:avLst/>
            </a:prstGeom>
          </p:spPr>
        </p:pic>
        <p:sp>
          <p:nvSpPr>
            <p:cNvPr id="11" name="Content Placeholder 2">
              <a:extLst>
                <a:ext uri="{FF2B5EF4-FFF2-40B4-BE49-F238E27FC236}">
                  <a16:creationId xmlns:a16="http://schemas.microsoft.com/office/drawing/2014/main" id="{63FFDD87-336B-544B-8B4F-F333C1DDDF43}"/>
                </a:ext>
              </a:extLst>
            </p:cNvPr>
            <p:cNvSpPr txBox="1">
              <a:spLocks/>
            </p:cNvSpPr>
            <p:nvPr/>
          </p:nvSpPr>
          <p:spPr>
            <a:xfrm>
              <a:off x="9113524" y="1800381"/>
              <a:ext cx="2867586" cy="46037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tx1"/>
                  </a:solidFill>
                </a:rPr>
                <a:t>Prediction of celiac status using GRS* and abundance of any one protein as precision covariate</a:t>
              </a:r>
            </a:p>
          </p:txBody>
        </p:sp>
      </p:grpSp>
      <p:pic>
        <p:nvPicPr>
          <p:cNvPr id="17" name="Picture 16">
            <a:extLst>
              <a:ext uri="{FF2B5EF4-FFF2-40B4-BE49-F238E27FC236}">
                <a16:creationId xmlns:a16="http://schemas.microsoft.com/office/drawing/2014/main" id="{89E6E60E-052B-4C4A-B28B-73C891367B2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2554218" y="1811442"/>
            <a:ext cx="9448800" cy="1662411"/>
          </a:xfrm>
          <a:prstGeom prst="rect">
            <a:avLst/>
          </a:prstGeom>
        </p:spPr>
      </p:pic>
      <p:pic>
        <p:nvPicPr>
          <p:cNvPr id="18" name="Picture 17">
            <a:extLst>
              <a:ext uri="{FF2B5EF4-FFF2-40B4-BE49-F238E27FC236}">
                <a16:creationId xmlns:a16="http://schemas.microsoft.com/office/drawing/2014/main" id="{741A7209-9378-2346-8ED8-02204ECE65C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2697483" y="4309976"/>
            <a:ext cx="9305536" cy="1634047"/>
          </a:xfrm>
          <a:prstGeom prst="rect">
            <a:avLst/>
          </a:prstGeom>
        </p:spPr>
      </p:pic>
      <p:sp>
        <p:nvSpPr>
          <p:cNvPr id="19" name="Content Placeholder 2">
            <a:extLst>
              <a:ext uri="{FF2B5EF4-FFF2-40B4-BE49-F238E27FC236}">
                <a16:creationId xmlns:a16="http://schemas.microsoft.com/office/drawing/2014/main" id="{109ECF5B-608E-974E-96BB-055338160A69}"/>
              </a:ext>
            </a:extLst>
          </p:cNvPr>
          <p:cNvSpPr txBox="1">
            <a:spLocks/>
          </p:cNvSpPr>
          <p:nvPr/>
        </p:nvSpPr>
        <p:spPr>
          <a:xfrm>
            <a:off x="8970264" y="1530457"/>
            <a:ext cx="2764274" cy="245273"/>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u="sng" dirty="0">
                <a:solidFill>
                  <a:schemeClr val="tx1"/>
                </a:solidFill>
              </a:rPr>
              <a:t>AUC values</a:t>
            </a:r>
          </a:p>
        </p:txBody>
      </p:sp>
      <p:sp>
        <p:nvSpPr>
          <p:cNvPr id="20" name="Content Placeholder 2">
            <a:extLst>
              <a:ext uri="{FF2B5EF4-FFF2-40B4-BE49-F238E27FC236}">
                <a16:creationId xmlns:a16="http://schemas.microsoft.com/office/drawing/2014/main" id="{14B3B1FD-A62E-1745-9F45-12E9B2CA8E03}"/>
              </a:ext>
            </a:extLst>
          </p:cNvPr>
          <p:cNvSpPr txBox="1">
            <a:spLocks/>
          </p:cNvSpPr>
          <p:nvPr/>
        </p:nvSpPr>
        <p:spPr>
          <a:xfrm>
            <a:off x="8970264" y="4010697"/>
            <a:ext cx="2764274" cy="245273"/>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u="sng" dirty="0">
                <a:solidFill>
                  <a:schemeClr val="tx1"/>
                </a:solidFill>
              </a:rPr>
              <a:t>AUC values</a:t>
            </a:r>
          </a:p>
        </p:txBody>
      </p:sp>
      <p:grpSp>
        <p:nvGrpSpPr>
          <p:cNvPr id="4" name="Group 3">
            <a:extLst>
              <a:ext uri="{FF2B5EF4-FFF2-40B4-BE49-F238E27FC236}">
                <a16:creationId xmlns:a16="http://schemas.microsoft.com/office/drawing/2014/main" id="{501301F3-1219-9940-8473-7C0F21996ADB}"/>
              </a:ext>
            </a:extLst>
          </p:cNvPr>
          <p:cNvGrpSpPr/>
          <p:nvPr/>
        </p:nvGrpSpPr>
        <p:grpSpPr>
          <a:xfrm>
            <a:off x="341377" y="4129001"/>
            <a:ext cx="2356106" cy="2579620"/>
            <a:chOff x="341377" y="4014701"/>
            <a:chExt cx="2356106" cy="2579620"/>
          </a:xfrm>
        </p:grpSpPr>
        <p:grpSp>
          <p:nvGrpSpPr>
            <p:cNvPr id="14" name="Group 13">
              <a:extLst>
                <a:ext uri="{FF2B5EF4-FFF2-40B4-BE49-F238E27FC236}">
                  <a16:creationId xmlns:a16="http://schemas.microsoft.com/office/drawing/2014/main" id="{2E4F5B9C-2DA8-2F4D-AEA2-52BE8B98DF95}"/>
                </a:ext>
              </a:extLst>
            </p:cNvPr>
            <p:cNvGrpSpPr/>
            <p:nvPr/>
          </p:nvGrpSpPr>
          <p:grpSpPr>
            <a:xfrm>
              <a:off x="341377" y="4014701"/>
              <a:ext cx="2356106" cy="2579620"/>
              <a:chOff x="6230115" y="1800381"/>
              <a:chExt cx="2852650" cy="3458941"/>
            </a:xfrm>
          </p:grpSpPr>
          <p:pic>
            <p:nvPicPr>
              <p:cNvPr id="9" name="Picture 8">
                <a:extLst>
                  <a:ext uri="{FF2B5EF4-FFF2-40B4-BE49-F238E27FC236}">
                    <a16:creationId xmlns:a16="http://schemas.microsoft.com/office/drawing/2014/main" id="{BA10DC7C-639E-1640-A0EE-5A760DFBFD9C}"/>
                  </a:ext>
                </a:extLst>
              </p:cNvPr>
              <p:cNvPicPr>
                <a:picLocks noChangeAspect="1"/>
              </p:cNvPicPr>
              <p:nvPr/>
            </p:nvPicPr>
            <p:blipFill rotWithShape="1">
              <a:blip r:embed="rId8"/>
              <a:srcRect l="20664" r="19920"/>
              <a:stretch/>
            </p:blipFill>
            <p:spPr>
              <a:xfrm>
                <a:off x="6230115" y="2470651"/>
                <a:ext cx="2679192" cy="2788671"/>
              </a:xfrm>
              <a:prstGeom prst="rect">
                <a:avLst/>
              </a:prstGeom>
            </p:spPr>
          </p:pic>
          <p:sp>
            <p:nvSpPr>
              <p:cNvPr id="13" name="Content Placeholder 2">
                <a:extLst>
                  <a:ext uri="{FF2B5EF4-FFF2-40B4-BE49-F238E27FC236}">
                    <a16:creationId xmlns:a16="http://schemas.microsoft.com/office/drawing/2014/main" id="{A8D1E017-12EC-7343-A69C-4F4E55BEEF37}"/>
                  </a:ext>
                </a:extLst>
              </p:cNvPr>
              <p:cNvSpPr txBox="1">
                <a:spLocks/>
              </p:cNvSpPr>
              <p:nvPr/>
            </p:nvSpPr>
            <p:spPr>
              <a:xfrm>
                <a:off x="6230117" y="1800381"/>
                <a:ext cx="2852648" cy="586202"/>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tx1"/>
                    </a:solidFill>
                  </a:rPr>
                  <a:t>Prediction of celiac status with interaction of GRS* and abundance of any one protein</a:t>
                </a:r>
              </a:p>
            </p:txBody>
          </p:sp>
        </p:grpSp>
        <p:sp>
          <p:nvSpPr>
            <p:cNvPr id="3" name="Freeform 2">
              <a:extLst>
                <a:ext uri="{FF2B5EF4-FFF2-40B4-BE49-F238E27FC236}">
                  <a16:creationId xmlns:a16="http://schemas.microsoft.com/office/drawing/2014/main" id="{E26879EB-C096-2B49-9FA5-675F2DD143F1}"/>
                </a:ext>
              </a:extLst>
            </p:cNvPr>
            <p:cNvSpPr/>
            <p:nvPr/>
          </p:nvSpPr>
          <p:spPr>
            <a:xfrm>
              <a:off x="676275" y="4815317"/>
              <a:ext cx="1619250" cy="1509283"/>
            </a:xfrm>
            <a:custGeom>
              <a:avLst/>
              <a:gdLst>
                <a:gd name="connsiteX0" fmla="*/ 0 w 3626362"/>
                <a:gd name="connsiteY0" fmla="*/ 1877146 h 1877146"/>
                <a:gd name="connsiteX1" fmla="*/ 1562100 w 3626362"/>
                <a:gd name="connsiteY1" fmla="*/ 305521 h 1877146"/>
                <a:gd name="connsiteX2" fmla="*/ 3333750 w 3626362"/>
                <a:gd name="connsiteY2" fmla="*/ 19771 h 1877146"/>
                <a:gd name="connsiteX3" fmla="*/ 3486150 w 3626362"/>
                <a:gd name="connsiteY3" fmla="*/ 38821 h 1877146"/>
              </a:gdLst>
              <a:ahLst/>
              <a:cxnLst>
                <a:cxn ang="0">
                  <a:pos x="connsiteX0" y="connsiteY0"/>
                </a:cxn>
                <a:cxn ang="0">
                  <a:pos x="connsiteX1" y="connsiteY1"/>
                </a:cxn>
                <a:cxn ang="0">
                  <a:pos x="connsiteX2" y="connsiteY2"/>
                </a:cxn>
                <a:cxn ang="0">
                  <a:pos x="connsiteX3" y="connsiteY3"/>
                </a:cxn>
              </a:cxnLst>
              <a:rect l="l" t="t" r="r" b="b"/>
              <a:pathLst>
                <a:path w="3626362" h="1877146">
                  <a:moveTo>
                    <a:pt x="0" y="1877146"/>
                  </a:moveTo>
                  <a:cubicBezTo>
                    <a:pt x="503237" y="1246114"/>
                    <a:pt x="1006475" y="615083"/>
                    <a:pt x="1562100" y="305521"/>
                  </a:cubicBezTo>
                  <a:cubicBezTo>
                    <a:pt x="2117725" y="-4041"/>
                    <a:pt x="3013075" y="64221"/>
                    <a:pt x="3333750" y="19771"/>
                  </a:cubicBezTo>
                  <a:cubicBezTo>
                    <a:pt x="3654425" y="-24679"/>
                    <a:pt x="3721100" y="16596"/>
                    <a:pt x="3486150" y="38821"/>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955384A-F603-15C1-69EA-4987A4E2667A}"/>
              </a:ext>
            </a:extLst>
          </p:cNvPr>
          <p:cNvSpPr>
            <a:spLocks noGrp="1"/>
          </p:cNvSpPr>
          <p:nvPr>
            <p:ph type="sldNum" sz="quarter" idx="12"/>
          </p:nvPr>
        </p:nvSpPr>
        <p:spPr/>
        <p:txBody>
          <a:bodyPr/>
          <a:lstStyle/>
          <a:p>
            <a:fld id="{7DFFA30F-68D5-6040-A000-3D88BA39008A}" type="slidenum">
              <a:rPr lang="en-US" smtClean="0"/>
              <a:t>22</a:t>
            </a:fld>
            <a:endParaRPr lang="en-US"/>
          </a:p>
        </p:txBody>
      </p:sp>
    </p:spTree>
    <p:extLst>
      <p:ext uri="{BB962C8B-B14F-4D97-AF65-F5344CB8AC3E}">
        <p14:creationId xmlns:p14="http://schemas.microsoft.com/office/powerpoint/2010/main" val="3805696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69D8D196-E18E-E757-0197-008B72E7ACC1}"/>
              </a:ext>
            </a:extLst>
          </p:cNvPr>
          <p:cNvSpPr>
            <a:spLocks noGrp="1"/>
          </p:cNvSpPr>
          <p:nvPr>
            <p:ph type="sldNum" sz="quarter" idx="12"/>
          </p:nvPr>
        </p:nvSpPr>
        <p:spPr/>
        <p:txBody>
          <a:bodyPr/>
          <a:lstStyle/>
          <a:p>
            <a:fld id="{7DFFA30F-68D5-6040-A000-3D88BA39008A}" type="slidenum">
              <a:rPr lang="en-US" smtClean="0"/>
              <a:t>23</a:t>
            </a:fld>
            <a:endParaRPr lang="en-US"/>
          </a:p>
        </p:txBody>
      </p:sp>
    </p:spTree>
    <p:extLst>
      <p:ext uri="{BB962C8B-B14F-4D97-AF65-F5344CB8AC3E}">
        <p14:creationId xmlns:p14="http://schemas.microsoft.com/office/powerpoint/2010/main" val="315822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C266-F132-0B58-3461-2BAE29F14499}"/>
              </a:ext>
            </a:extLst>
          </p:cNvPr>
          <p:cNvSpPr>
            <a:spLocks noGrp="1"/>
          </p:cNvSpPr>
          <p:nvPr>
            <p:ph type="title"/>
          </p:nvPr>
        </p:nvSpPr>
        <p:spPr>
          <a:xfrm>
            <a:off x="327991" y="365125"/>
            <a:ext cx="11479695" cy="696031"/>
          </a:xfrm>
        </p:spPr>
        <p:txBody>
          <a:bodyPr/>
          <a:lstStyle/>
          <a:p>
            <a:r>
              <a:rPr lang="en-US" dirty="0"/>
              <a:t>Multi-omics of Celiac in Down syndrome</a:t>
            </a:r>
          </a:p>
        </p:txBody>
      </p:sp>
      <p:sp>
        <p:nvSpPr>
          <p:cNvPr id="3" name="Content Placeholder 2">
            <a:extLst>
              <a:ext uri="{FF2B5EF4-FFF2-40B4-BE49-F238E27FC236}">
                <a16:creationId xmlns:a16="http://schemas.microsoft.com/office/drawing/2014/main" id="{C3D26504-2A5A-EA96-487F-53A20CEF36CB}"/>
              </a:ext>
            </a:extLst>
          </p:cNvPr>
          <p:cNvSpPr>
            <a:spLocks noGrp="1"/>
          </p:cNvSpPr>
          <p:nvPr>
            <p:ph idx="1"/>
          </p:nvPr>
        </p:nvSpPr>
        <p:spPr>
          <a:xfrm>
            <a:off x="327991" y="1196622"/>
            <a:ext cx="6604227" cy="5542845"/>
          </a:xfrm>
        </p:spPr>
        <p:txBody>
          <a:bodyPr>
            <a:normAutofit/>
          </a:bodyPr>
          <a:lstStyle/>
          <a:p>
            <a:r>
              <a:rPr lang="en-US" sz="2000" dirty="0"/>
              <a:t>At the Linda </a:t>
            </a:r>
            <a:r>
              <a:rPr lang="en-US" sz="2000" dirty="0" err="1"/>
              <a:t>Crnic</a:t>
            </a:r>
            <a:r>
              <a:rPr lang="en-US" sz="2000" dirty="0"/>
              <a:t> Institute for Down Syndrome, we applied the Sharp et al. GRS to a cohort of individuals with </a:t>
            </a:r>
            <a:r>
              <a:rPr lang="en-US" sz="2000" b="1" dirty="0">
                <a:solidFill>
                  <a:srgbClr val="0070C0"/>
                </a:solidFill>
              </a:rPr>
              <a:t>Trisomy 21 +/- Celiac disease.</a:t>
            </a:r>
          </a:p>
          <a:p>
            <a:r>
              <a:rPr lang="en-US" sz="2000" dirty="0"/>
              <a:t>We evaluated…</a:t>
            </a:r>
          </a:p>
          <a:p>
            <a:pPr lvl="1"/>
            <a:r>
              <a:rPr lang="en-US" sz="2000" dirty="0"/>
              <a:t>How does the GRS perform in individuals with Down syndrome (DS), as compared to the typical population?</a:t>
            </a:r>
          </a:p>
          <a:p>
            <a:pPr lvl="1"/>
            <a:r>
              <a:rPr lang="en-US" sz="2000" dirty="0"/>
              <a:t>How do the individual components in the GRS relate to CD in DS?</a:t>
            </a:r>
          </a:p>
          <a:p>
            <a:pPr lvl="1"/>
            <a:r>
              <a:rPr lang="en-US" sz="2000" dirty="0"/>
              <a:t>Can we improve the performance of this CD GRS in DS with the addition of protein biomarkers?</a:t>
            </a:r>
          </a:p>
        </p:txBody>
      </p:sp>
      <p:pic>
        <p:nvPicPr>
          <p:cNvPr id="5" name="Picture 4">
            <a:extLst>
              <a:ext uri="{FF2B5EF4-FFF2-40B4-BE49-F238E27FC236}">
                <a16:creationId xmlns:a16="http://schemas.microsoft.com/office/drawing/2014/main" id="{86248DC1-B21D-431D-5A17-228C58B40402}"/>
              </a:ext>
            </a:extLst>
          </p:cNvPr>
          <p:cNvPicPr>
            <a:picLocks noChangeAspect="1"/>
          </p:cNvPicPr>
          <p:nvPr/>
        </p:nvPicPr>
        <p:blipFill>
          <a:blip r:embed="rId2"/>
          <a:stretch>
            <a:fillRect/>
          </a:stretch>
        </p:blipFill>
        <p:spPr>
          <a:xfrm>
            <a:off x="7774868" y="1196622"/>
            <a:ext cx="4417132" cy="3702756"/>
          </a:xfrm>
          <a:prstGeom prst="rect">
            <a:avLst/>
          </a:prstGeom>
        </p:spPr>
      </p:pic>
      <p:sp>
        <p:nvSpPr>
          <p:cNvPr id="6" name="Slide Number Placeholder 5">
            <a:extLst>
              <a:ext uri="{FF2B5EF4-FFF2-40B4-BE49-F238E27FC236}">
                <a16:creationId xmlns:a16="http://schemas.microsoft.com/office/drawing/2014/main" id="{FEF19591-8A95-0C5E-0632-FC7037257C2E}"/>
              </a:ext>
            </a:extLst>
          </p:cNvPr>
          <p:cNvSpPr>
            <a:spLocks noGrp="1"/>
          </p:cNvSpPr>
          <p:nvPr>
            <p:ph type="sldNum" sz="quarter" idx="12"/>
          </p:nvPr>
        </p:nvSpPr>
        <p:spPr/>
        <p:txBody>
          <a:bodyPr/>
          <a:lstStyle/>
          <a:p>
            <a:fld id="{7DFFA30F-68D5-6040-A000-3D88BA39008A}" type="slidenum">
              <a:rPr lang="en-US" smtClean="0"/>
              <a:t>3</a:t>
            </a:fld>
            <a:endParaRPr lang="en-US"/>
          </a:p>
        </p:txBody>
      </p:sp>
      <p:pic>
        <p:nvPicPr>
          <p:cNvPr id="1026" name="Picture 2" descr="High-Powered Magnets — Prevent Child Injury">
            <a:extLst>
              <a:ext uri="{FF2B5EF4-FFF2-40B4-BE49-F238E27FC236}">
                <a16:creationId xmlns:a16="http://schemas.microsoft.com/office/drawing/2014/main" id="{339703E0-AFF3-B901-C2DE-31C6FCC30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19" b="24419"/>
          <a:stretch/>
        </p:blipFill>
        <p:spPr bwMode="auto">
          <a:xfrm>
            <a:off x="7725302" y="5238750"/>
            <a:ext cx="32893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3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Primer on HLA genetics of Celiac disease</a:t>
            </a:r>
          </a:p>
        </p:txBody>
      </p:sp>
      <p:sp>
        <p:nvSpPr>
          <p:cNvPr id="3" name="Slide Number Placeholder 2">
            <a:extLst>
              <a:ext uri="{FF2B5EF4-FFF2-40B4-BE49-F238E27FC236}">
                <a16:creationId xmlns:a16="http://schemas.microsoft.com/office/drawing/2014/main" id="{00C0032E-7E0C-1425-C3DB-F06C5FD48DCB}"/>
              </a:ext>
            </a:extLst>
          </p:cNvPr>
          <p:cNvSpPr>
            <a:spLocks noGrp="1"/>
          </p:cNvSpPr>
          <p:nvPr>
            <p:ph type="sldNum" sz="quarter" idx="12"/>
          </p:nvPr>
        </p:nvSpPr>
        <p:spPr/>
        <p:txBody>
          <a:bodyPr/>
          <a:lstStyle/>
          <a:p>
            <a:fld id="{7DFFA30F-68D5-6040-A000-3D88BA39008A}" type="slidenum">
              <a:rPr lang="en-US" smtClean="0"/>
              <a:t>4</a:t>
            </a:fld>
            <a:endParaRPr lang="en-US"/>
          </a:p>
        </p:txBody>
      </p:sp>
    </p:spTree>
    <p:extLst>
      <p:ext uri="{BB962C8B-B14F-4D97-AF65-F5344CB8AC3E}">
        <p14:creationId xmlns:p14="http://schemas.microsoft.com/office/powerpoint/2010/main" val="402708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815ED2-9BBB-6344-9644-E3570C7A225A}"/>
              </a:ext>
            </a:extLst>
          </p:cNvPr>
          <p:cNvSpPr/>
          <p:nvPr/>
        </p:nvSpPr>
        <p:spPr>
          <a:xfrm>
            <a:off x="327990" y="6467348"/>
            <a:ext cx="11580280" cy="307777"/>
          </a:xfrm>
          <a:prstGeom prst="rect">
            <a:avLst/>
          </a:prstGeom>
        </p:spPr>
        <p:txBody>
          <a:bodyPr wrap="square">
            <a:spAutoFit/>
          </a:bodyPr>
          <a:lstStyle/>
          <a:p>
            <a:r>
              <a:rPr lang="en-US" sz="700" dirty="0">
                <a:solidFill>
                  <a:schemeClr val="tx1">
                    <a:lumMod val="50000"/>
                    <a:lumOff val="50000"/>
                  </a:schemeClr>
                </a:solidFill>
                <a:latin typeface="Arial" panose="020B0604020202020204" pitchFamily="34" charset="0"/>
                <a:cs typeface="Arial" panose="020B0604020202020204" pitchFamily="34" charset="0"/>
              </a:rPr>
              <a:t>Figure adapted from:</a:t>
            </a:r>
          </a:p>
          <a:p>
            <a:r>
              <a:rPr lang="en-US" sz="700" dirty="0" err="1">
                <a:solidFill>
                  <a:schemeClr val="tx1">
                    <a:lumMod val="50000"/>
                    <a:lumOff val="50000"/>
                  </a:schemeClr>
                </a:solidFill>
                <a:latin typeface="Arial" panose="020B0604020202020204" pitchFamily="34" charset="0"/>
                <a:cs typeface="Arial" panose="020B0604020202020204" pitchFamily="34" charset="0"/>
              </a:rPr>
              <a:t>Megiorni</a:t>
            </a:r>
            <a:r>
              <a:rPr lang="en-US" sz="700" dirty="0">
                <a:solidFill>
                  <a:schemeClr val="tx1">
                    <a:lumMod val="50000"/>
                    <a:lumOff val="50000"/>
                  </a:schemeClr>
                </a:solidFill>
                <a:latin typeface="Arial" panose="020B0604020202020204" pitchFamily="34" charset="0"/>
                <a:cs typeface="Arial" panose="020B0604020202020204" pitchFamily="34" charset="0"/>
              </a:rPr>
              <a:t>, Francesca, and Antonio </a:t>
            </a:r>
            <a:r>
              <a:rPr lang="en-US" sz="700" dirty="0" err="1">
                <a:solidFill>
                  <a:schemeClr val="tx1">
                    <a:lumMod val="50000"/>
                    <a:lumOff val="50000"/>
                  </a:schemeClr>
                </a:solidFill>
                <a:latin typeface="Arial" panose="020B0604020202020204" pitchFamily="34" charset="0"/>
                <a:cs typeface="Arial" panose="020B0604020202020204" pitchFamily="34" charset="0"/>
              </a:rPr>
              <a:t>Pizzuti</a:t>
            </a:r>
            <a:r>
              <a:rPr lang="en-US" sz="700" dirty="0">
                <a:solidFill>
                  <a:schemeClr val="tx1">
                    <a:lumMod val="50000"/>
                    <a:lumOff val="50000"/>
                  </a:schemeClr>
                </a:solidFill>
                <a:latin typeface="Arial" panose="020B0604020202020204" pitchFamily="34" charset="0"/>
                <a:cs typeface="Arial" panose="020B0604020202020204" pitchFamily="34" charset="0"/>
              </a:rPr>
              <a:t>. “HLA-DQA1 and HLA-DQB1 in Celiac Disease Predisposition: Practical Implications of the HLA Molecular Typing.” </a:t>
            </a:r>
            <a:r>
              <a:rPr lang="en-US" sz="700" i="1" dirty="0">
                <a:solidFill>
                  <a:schemeClr val="tx1">
                    <a:lumMod val="50000"/>
                    <a:lumOff val="50000"/>
                  </a:schemeClr>
                </a:solidFill>
                <a:latin typeface="Arial" panose="020B0604020202020204" pitchFamily="34" charset="0"/>
                <a:cs typeface="Arial" panose="020B0604020202020204" pitchFamily="34" charset="0"/>
              </a:rPr>
              <a:t>Journal of Biomedical Science</a:t>
            </a:r>
            <a:r>
              <a:rPr lang="en-US" sz="700" dirty="0">
                <a:solidFill>
                  <a:schemeClr val="tx1">
                    <a:lumMod val="50000"/>
                    <a:lumOff val="50000"/>
                  </a:schemeClr>
                </a:solidFill>
                <a:latin typeface="Arial" panose="020B0604020202020204" pitchFamily="34" charset="0"/>
                <a:cs typeface="Arial" panose="020B0604020202020204" pitchFamily="34" charset="0"/>
              </a:rPr>
              <a:t>, vol. 19, no. 1, 2012, p. 88. </a:t>
            </a:r>
            <a:r>
              <a:rPr lang="en-US" sz="700" i="1" dirty="0" err="1">
                <a:solidFill>
                  <a:schemeClr val="tx1">
                    <a:lumMod val="50000"/>
                    <a:lumOff val="50000"/>
                  </a:schemeClr>
                </a:solidFill>
                <a:latin typeface="Arial" panose="020B0604020202020204" pitchFamily="34" charset="0"/>
                <a:cs typeface="Arial" panose="020B0604020202020204" pitchFamily="34" charset="0"/>
              </a:rPr>
              <a:t>DOI.org</a:t>
            </a:r>
            <a:r>
              <a:rPr lang="en-US" sz="700" i="1" dirty="0">
                <a:solidFill>
                  <a:schemeClr val="tx1">
                    <a:lumMod val="50000"/>
                    <a:lumOff val="50000"/>
                  </a:schemeClr>
                </a:solidFill>
                <a:latin typeface="Arial" panose="020B0604020202020204" pitchFamily="34" charset="0"/>
                <a:cs typeface="Arial" panose="020B0604020202020204" pitchFamily="34" charset="0"/>
              </a:rPr>
              <a:t> (</a:t>
            </a:r>
            <a:r>
              <a:rPr lang="en-US" sz="700" i="1" dirty="0" err="1">
                <a:solidFill>
                  <a:schemeClr val="tx1">
                    <a:lumMod val="50000"/>
                    <a:lumOff val="50000"/>
                  </a:schemeClr>
                </a:solidFill>
                <a:latin typeface="Arial" panose="020B0604020202020204" pitchFamily="34" charset="0"/>
                <a:cs typeface="Arial" panose="020B0604020202020204" pitchFamily="34" charset="0"/>
              </a:rPr>
              <a:t>Crossref</a:t>
            </a:r>
            <a:r>
              <a:rPr lang="en-US" sz="700" i="1" dirty="0">
                <a:solidFill>
                  <a:schemeClr val="tx1">
                    <a:lumMod val="50000"/>
                    <a:lumOff val="50000"/>
                  </a:schemeClr>
                </a:solidFill>
                <a:latin typeface="Arial" panose="020B0604020202020204" pitchFamily="34" charset="0"/>
                <a:cs typeface="Arial" panose="020B0604020202020204" pitchFamily="34" charset="0"/>
              </a:rPr>
              <a:t>)</a:t>
            </a:r>
            <a:r>
              <a:rPr lang="en-US" sz="700" dirty="0">
                <a:solidFill>
                  <a:schemeClr val="tx1">
                    <a:lumMod val="50000"/>
                    <a:lumOff val="50000"/>
                  </a:schemeClr>
                </a:solidFill>
                <a:latin typeface="Arial" panose="020B0604020202020204" pitchFamily="34" charset="0"/>
                <a:cs typeface="Arial" panose="020B0604020202020204" pitchFamily="34" charset="0"/>
              </a:rPr>
              <a:t>, https://</a:t>
            </a:r>
            <a:r>
              <a:rPr lang="en-US" sz="700" dirty="0" err="1">
                <a:solidFill>
                  <a:schemeClr val="tx1">
                    <a:lumMod val="50000"/>
                    <a:lumOff val="50000"/>
                  </a:schemeClr>
                </a:solidFill>
                <a:latin typeface="Arial" panose="020B0604020202020204" pitchFamily="34" charset="0"/>
                <a:cs typeface="Arial" panose="020B0604020202020204" pitchFamily="34" charset="0"/>
              </a:rPr>
              <a:t>doi.org</a:t>
            </a:r>
            <a:r>
              <a:rPr lang="en-US" sz="700" dirty="0">
                <a:solidFill>
                  <a:schemeClr val="tx1">
                    <a:lumMod val="50000"/>
                    <a:lumOff val="50000"/>
                  </a:schemeClr>
                </a:solidFill>
                <a:latin typeface="Arial" panose="020B0604020202020204" pitchFamily="34" charset="0"/>
                <a:cs typeface="Arial" panose="020B0604020202020204" pitchFamily="34" charset="0"/>
              </a:rPr>
              <a:t>/10.1186/1423-0127-19-88.</a:t>
            </a:r>
          </a:p>
        </p:txBody>
      </p:sp>
      <p:sp>
        <p:nvSpPr>
          <p:cNvPr id="60" name="Title 1">
            <a:extLst>
              <a:ext uri="{FF2B5EF4-FFF2-40B4-BE49-F238E27FC236}">
                <a16:creationId xmlns:a16="http://schemas.microsoft.com/office/drawing/2014/main" id="{0462D092-70FB-AA4A-BA09-0D515A0AB3CE}"/>
              </a:ext>
            </a:extLst>
          </p:cNvPr>
          <p:cNvSpPr>
            <a:spLocks noGrp="1"/>
          </p:cNvSpPr>
          <p:nvPr>
            <p:ph type="title"/>
          </p:nvPr>
        </p:nvSpPr>
        <p:spPr>
          <a:xfrm>
            <a:off x="327991" y="268422"/>
            <a:ext cx="11479695" cy="704626"/>
          </a:xfrm>
        </p:spPr>
        <p:txBody>
          <a:bodyPr>
            <a:normAutofit/>
          </a:bodyPr>
          <a:lstStyle/>
          <a:p>
            <a:r>
              <a:rPr lang="en-US" sz="3200" b="1" dirty="0"/>
              <a:t>Pairs of HLA-DQ </a:t>
            </a:r>
            <a:r>
              <a:rPr lang="en-US" sz="3200" b="1" dirty="0">
                <a:solidFill>
                  <a:srgbClr val="0070C0"/>
                </a:solidFill>
              </a:rPr>
              <a:t>alleles</a:t>
            </a:r>
            <a:r>
              <a:rPr lang="en-US" sz="3200" b="1" dirty="0"/>
              <a:t> form HLA-DQ </a:t>
            </a:r>
            <a:r>
              <a:rPr lang="en-US" sz="3200" b="1" dirty="0">
                <a:solidFill>
                  <a:srgbClr val="7030A0"/>
                </a:solidFill>
              </a:rPr>
              <a:t>heterodimers</a:t>
            </a:r>
          </a:p>
        </p:txBody>
      </p:sp>
      <p:grpSp>
        <p:nvGrpSpPr>
          <p:cNvPr id="63" name="Group 62">
            <a:extLst>
              <a:ext uri="{FF2B5EF4-FFF2-40B4-BE49-F238E27FC236}">
                <a16:creationId xmlns:a16="http://schemas.microsoft.com/office/drawing/2014/main" id="{A620A9EE-3D33-F240-B7EC-2001F763CE44}"/>
              </a:ext>
            </a:extLst>
          </p:cNvPr>
          <p:cNvGrpSpPr/>
          <p:nvPr/>
        </p:nvGrpSpPr>
        <p:grpSpPr>
          <a:xfrm>
            <a:off x="384314" y="3322548"/>
            <a:ext cx="4422990" cy="3137622"/>
            <a:chOff x="1987275" y="375551"/>
            <a:chExt cx="4422990" cy="3137622"/>
          </a:xfrm>
        </p:grpSpPr>
        <p:graphicFrame>
          <p:nvGraphicFramePr>
            <p:cNvPr id="19" name="Object 18">
              <a:extLst>
                <a:ext uri="{FF2B5EF4-FFF2-40B4-BE49-F238E27FC236}">
                  <a16:creationId xmlns:a16="http://schemas.microsoft.com/office/drawing/2014/main" id="{04B333EA-01D9-2F4D-8E1E-A76E918D1FED}"/>
                </a:ext>
              </a:extLst>
            </p:cNvPr>
            <p:cNvGraphicFramePr>
              <a:graphicFrameLocks noChangeAspect="1"/>
            </p:cNvGraphicFramePr>
            <p:nvPr>
              <p:extLst>
                <p:ext uri="{D42A27DB-BD31-4B8C-83A1-F6EECF244321}">
                  <p14:modId xmlns:p14="http://schemas.microsoft.com/office/powerpoint/2010/main" val="1584631115"/>
                </p:ext>
              </p:extLst>
            </p:nvPr>
          </p:nvGraphicFramePr>
          <p:xfrm>
            <a:off x="2067570" y="1149774"/>
            <a:ext cx="4048057" cy="1698737"/>
          </p:xfrm>
          <a:graphic>
            <a:graphicData uri="http://schemas.openxmlformats.org/presentationml/2006/ole">
              <mc:AlternateContent xmlns:mc="http://schemas.openxmlformats.org/markup-compatibility/2006">
                <mc:Choice xmlns:v="urn:schemas-microsoft-com:vml" Requires="v">
                  <p:oleObj name="Worksheet" r:id="rId3" imgW="2844800" imgH="1193800" progId="Excel.Sheet.12">
                    <p:embed/>
                  </p:oleObj>
                </mc:Choice>
                <mc:Fallback>
                  <p:oleObj name="Worksheet" r:id="rId3" imgW="2844800" imgH="1193800" progId="Excel.Sheet.12">
                    <p:embed/>
                    <p:pic>
                      <p:nvPicPr>
                        <p:cNvPr id="19" name="Object 18">
                          <a:extLst>
                            <a:ext uri="{FF2B5EF4-FFF2-40B4-BE49-F238E27FC236}">
                              <a16:creationId xmlns:a16="http://schemas.microsoft.com/office/drawing/2014/main" id="{04B333EA-01D9-2F4D-8E1E-A76E918D1FED}"/>
                            </a:ext>
                          </a:extLst>
                        </p:cNvPr>
                        <p:cNvPicPr/>
                        <p:nvPr/>
                      </p:nvPicPr>
                      <p:blipFill>
                        <a:blip r:embed="rId4"/>
                        <a:stretch>
                          <a:fillRect/>
                        </a:stretch>
                      </p:blipFill>
                      <p:spPr>
                        <a:xfrm>
                          <a:off x="2067570" y="1149774"/>
                          <a:ext cx="4048057" cy="1698737"/>
                        </a:xfrm>
                        <a:prstGeom prst="rect">
                          <a:avLst/>
                        </a:prstGeom>
                      </p:spPr>
                    </p:pic>
                  </p:oleObj>
                </mc:Fallback>
              </mc:AlternateContent>
            </a:graphicData>
          </a:graphic>
        </p:graphicFrame>
        <p:sp>
          <p:nvSpPr>
            <p:cNvPr id="57" name="Rectangle 56">
              <a:extLst>
                <a:ext uri="{FF2B5EF4-FFF2-40B4-BE49-F238E27FC236}">
                  <a16:creationId xmlns:a16="http://schemas.microsoft.com/office/drawing/2014/main" id="{55B5428A-2AF5-D14E-8A28-563F641FAD2E}"/>
                </a:ext>
              </a:extLst>
            </p:cNvPr>
            <p:cNvSpPr/>
            <p:nvPr/>
          </p:nvSpPr>
          <p:spPr>
            <a:xfrm>
              <a:off x="3054272" y="3096597"/>
              <a:ext cx="3355993" cy="41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aseline="-25000" dirty="0">
                  <a:solidFill>
                    <a:srgbClr val="002060"/>
                  </a:solidFill>
                  <a:latin typeface="Arial" panose="020B0604020202020204" pitchFamily="34" charset="0"/>
                  <a:cs typeface="Arial" panose="020B0604020202020204" pitchFamily="34" charset="0"/>
                </a:rPr>
                <a:t>Subset of many possible HLA alleles at DQA1 and DQB1</a:t>
              </a:r>
            </a:p>
          </p:txBody>
        </p:sp>
        <p:sp>
          <p:nvSpPr>
            <p:cNvPr id="58" name="Right Brace 57">
              <a:extLst>
                <a:ext uri="{FF2B5EF4-FFF2-40B4-BE49-F238E27FC236}">
                  <a16:creationId xmlns:a16="http://schemas.microsoft.com/office/drawing/2014/main" id="{434C7834-6C7C-6B41-B8CD-0B2B09584927}"/>
                </a:ext>
              </a:extLst>
            </p:cNvPr>
            <p:cNvSpPr/>
            <p:nvPr/>
          </p:nvSpPr>
          <p:spPr>
            <a:xfrm rot="5400000">
              <a:off x="4610440" y="2262021"/>
              <a:ext cx="298736" cy="143560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Rectangle 60">
              <a:extLst>
                <a:ext uri="{FF2B5EF4-FFF2-40B4-BE49-F238E27FC236}">
                  <a16:creationId xmlns:a16="http://schemas.microsoft.com/office/drawing/2014/main" id="{B5ED07C9-C77D-4A45-A550-B24614C41B6D}"/>
                </a:ext>
              </a:extLst>
            </p:cNvPr>
            <p:cNvSpPr/>
            <p:nvPr/>
          </p:nvSpPr>
          <p:spPr>
            <a:xfrm>
              <a:off x="1987275" y="375551"/>
              <a:ext cx="4128352" cy="62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baseline="-25000" dirty="0">
                  <a:solidFill>
                    <a:srgbClr val="0070C0"/>
                  </a:solidFill>
                  <a:latin typeface="Arial" panose="020B0604020202020204" pitchFamily="34" charset="0"/>
                  <a:cs typeface="Arial" panose="020B0604020202020204" pitchFamily="34" charset="0"/>
                </a:rPr>
                <a:t>Alleles</a:t>
              </a:r>
              <a:r>
                <a:rPr lang="en-US" sz="2800" b="1" baseline="-25000" dirty="0">
                  <a:solidFill>
                    <a:srgbClr val="002060"/>
                  </a:solidFill>
                  <a:latin typeface="Arial" panose="020B0604020202020204" pitchFamily="34" charset="0"/>
                  <a:cs typeface="Arial" panose="020B0604020202020204" pitchFamily="34" charset="0"/>
                </a:rPr>
                <a:t> encoding CD-associated </a:t>
              </a:r>
              <a:r>
                <a:rPr lang="en-US" sz="2800" b="1" baseline="-25000" dirty="0">
                  <a:solidFill>
                    <a:srgbClr val="7030A0"/>
                  </a:solidFill>
                  <a:latin typeface="Arial" panose="020B0604020202020204" pitchFamily="34" charset="0"/>
                  <a:cs typeface="Arial" panose="020B0604020202020204" pitchFamily="34" charset="0"/>
                </a:rPr>
                <a:t>heterodimers</a:t>
              </a:r>
            </a:p>
          </p:txBody>
        </p:sp>
      </p:grpSp>
      <p:grpSp>
        <p:nvGrpSpPr>
          <p:cNvPr id="91140" name="Group 91139">
            <a:extLst>
              <a:ext uri="{FF2B5EF4-FFF2-40B4-BE49-F238E27FC236}">
                <a16:creationId xmlns:a16="http://schemas.microsoft.com/office/drawing/2014/main" id="{95E177E8-4B95-2B46-BAB3-C23B917004CB}"/>
              </a:ext>
            </a:extLst>
          </p:cNvPr>
          <p:cNvGrpSpPr/>
          <p:nvPr/>
        </p:nvGrpSpPr>
        <p:grpSpPr>
          <a:xfrm>
            <a:off x="5739958" y="1066565"/>
            <a:ext cx="5875901" cy="5263623"/>
            <a:chOff x="5739958" y="1066565"/>
            <a:chExt cx="5875901" cy="5263623"/>
          </a:xfrm>
        </p:grpSpPr>
        <p:grpSp>
          <p:nvGrpSpPr>
            <p:cNvPr id="91139" name="Group 91138">
              <a:extLst>
                <a:ext uri="{FF2B5EF4-FFF2-40B4-BE49-F238E27FC236}">
                  <a16:creationId xmlns:a16="http://schemas.microsoft.com/office/drawing/2014/main" id="{2BBDD8CB-A7F2-3344-A350-6DCA27796A0D}"/>
                </a:ext>
              </a:extLst>
            </p:cNvPr>
            <p:cNvGrpSpPr/>
            <p:nvPr/>
          </p:nvGrpSpPr>
          <p:grpSpPr>
            <a:xfrm>
              <a:off x="5739958" y="1066565"/>
              <a:ext cx="5875901" cy="3516412"/>
              <a:chOff x="5577912" y="1476198"/>
              <a:chExt cx="5875901" cy="351641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E1E05E-98E3-3042-BA94-0AE0DDC4C4A4}"/>
                      </a:ext>
                    </a:extLst>
                  </p:cNvPr>
                  <p:cNvSpPr/>
                  <p:nvPr/>
                </p:nvSpPr>
                <p:spPr>
                  <a:xfrm>
                    <a:off x="6979956" y="1613358"/>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6" name="Rectangle 5">
                    <a:extLst>
                      <a:ext uri="{FF2B5EF4-FFF2-40B4-BE49-F238E27FC236}">
                        <a16:creationId xmlns:a16="http://schemas.microsoft.com/office/drawing/2014/main" id="{F8E1E05E-98E3-3042-BA94-0AE0DDC4C4A4}"/>
                      </a:ext>
                    </a:extLst>
                  </p:cNvPr>
                  <p:cNvSpPr>
                    <a:spLocks noRot="1" noChangeAspect="1" noMove="1" noResize="1" noEditPoints="1" noAdjustHandles="1" noChangeArrowheads="1" noChangeShapeType="1" noTextEdit="1"/>
                  </p:cNvSpPr>
                  <p:nvPr/>
                </p:nvSpPr>
                <p:spPr>
                  <a:xfrm>
                    <a:off x="6979956" y="1613358"/>
                    <a:ext cx="1352480" cy="1603933"/>
                  </a:xfrm>
                  <a:prstGeom prst="rect">
                    <a:avLst/>
                  </a:prstGeom>
                  <a:blipFill>
                    <a:blip r:embed="rId6"/>
                    <a:stretch>
                      <a:fillRect l="-935" r="-18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BF402C-A4E4-BE43-AFBF-8A92F8752A9C}"/>
                      </a:ext>
                    </a:extLst>
                  </p:cNvPr>
                  <p:cNvSpPr/>
                  <p:nvPr/>
                </p:nvSpPr>
                <p:spPr>
                  <a:xfrm>
                    <a:off x="5577912" y="1613358"/>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10" name="Rectangle 9">
                    <a:extLst>
                      <a:ext uri="{FF2B5EF4-FFF2-40B4-BE49-F238E27FC236}">
                        <a16:creationId xmlns:a16="http://schemas.microsoft.com/office/drawing/2014/main" id="{BBBF402C-A4E4-BE43-AFBF-8A92F8752A9C}"/>
                      </a:ext>
                    </a:extLst>
                  </p:cNvPr>
                  <p:cNvSpPr>
                    <a:spLocks noRot="1" noChangeAspect="1" noMove="1" noResize="1" noEditPoints="1" noAdjustHandles="1" noChangeArrowheads="1" noChangeShapeType="1" noTextEdit="1"/>
                  </p:cNvSpPr>
                  <p:nvPr/>
                </p:nvSpPr>
                <p:spPr>
                  <a:xfrm>
                    <a:off x="5577912" y="1613358"/>
                    <a:ext cx="1353312" cy="1603933"/>
                  </a:xfrm>
                  <a:prstGeom prst="rect">
                    <a:avLst/>
                  </a:prstGeom>
                  <a:blipFill>
                    <a:blip r:embed="rId7"/>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6A83E0A-A8CA-194C-B1D7-B0C350BF12DB}"/>
                  </a:ext>
                </a:extLst>
              </p:cNvPr>
              <p:cNvSpPr/>
              <p:nvPr/>
            </p:nvSpPr>
            <p:spPr>
              <a:xfrm>
                <a:off x="6523698"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A29698-2AF6-EE49-AF19-E4E07808669C}"/>
                      </a:ext>
                    </a:extLst>
                  </p:cNvPr>
                  <p:cNvSpPr/>
                  <p:nvPr/>
                </p:nvSpPr>
                <p:spPr>
                  <a:xfrm>
                    <a:off x="6979956" y="3388677"/>
                    <a:ext cx="1353312" cy="1603933"/>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DQB1*03:02</a:t>
                    </a:r>
                  </a:p>
                </p:txBody>
              </p:sp>
            </mc:Choice>
            <mc:Fallback xmlns="">
              <p:sp>
                <p:nvSpPr>
                  <p:cNvPr id="11" name="Rectangle 10">
                    <a:extLst>
                      <a:ext uri="{FF2B5EF4-FFF2-40B4-BE49-F238E27FC236}">
                        <a16:creationId xmlns:a16="http://schemas.microsoft.com/office/drawing/2014/main" id="{4EA29698-2AF6-EE49-AF19-E4E07808669C}"/>
                      </a:ext>
                    </a:extLst>
                  </p:cNvPr>
                  <p:cNvSpPr>
                    <a:spLocks noRot="1" noChangeAspect="1" noMove="1" noResize="1" noEditPoints="1" noAdjustHandles="1" noChangeArrowheads="1" noChangeShapeType="1" noTextEdit="1"/>
                  </p:cNvSpPr>
                  <p:nvPr/>
                </p:nvSpPr>
                <p:spPr>
                  <a:xfrm>
                    <a:off x="6979956" y="3388677"/>
                    <a:ext cx="1353312" cy="1603933"/>
                  </a:xfrm>
                  <a:prstGeom prst="rect">
                    <a:avLst/>
                  </a:prstGeom>
                  <a:blipFill>
                    <a:blip r:embed="rId8"/>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CDDA7D-F20D-EA42-911C-81C481791F2B}"/>
                      </a:ext>
                    </a:extLst>
                  </p:cNvPr>
                  <p:cNvSpPr/>
                  <p:nvPr/>
                </p:nvSpPr>
                <p:spPr>
                  <a:xfrm>
                    <a:off x="5577912" y="3388677"/>
                    <a:ext cx="1353312" cy="1603933"/>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DQA1*03</a:t>
                    </a:r>
                  </a:p>
                </p:txBody>
              </p:sp>
            </mc:Choice>
            <mc:Fallback xmlns="">
              <p:sp>
                <p:nvSpPr>
                  <p:cNvPr id="12" name="Rectangle 11">
                    <a:extLst>
                      <a:ext uri="{FF2B5EF4-FFF2-40B4-BE49-F238E27FC236}">
                        <a16:creationId xmlns:a16="http://schemas.microsoft.com/office/drawing/2014/main" id="{F5CDDA7D-F20D-EA42-911C-81C481791F2B}"/>
                      </a:ext>
                    </a:extLst>
                  </p:cNvPr>
                  <p:cNvSpPr>
                    <a:spLocks noRot="1" noChangeAspect="1" noMove="1" noResize="1" noEditPoints="1" noAdjustHandles="1" noChangeArrowheads="1" noChangeShapeType="1" noTextEdit="1"/>
                  </p:cNvSpPr>
                  <p:nvPr/>
                </p:nvSpPr>
                <p:spPr>
                  <a:xfrm>
                    <a:off x="5577912" y="3388677"/>
                    <a:ext cx="1353312" cy="1603933"/>
                  </a:xfrm>
                  <a:prstGeom prst="rect">
                    <a:avLst/>
                  </a:prstGeom>
                  <a:blipFill>
                    <a:blip r:embed="rId9"/>
                    <a:stretch>
                      <a:fillRect/>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A6297E5-05BC-7749-951A-14FAA2F57D48}"/>
                  </a:ext>
                </a:extLst>
              </p:cNvPr>
              <p:cNvSpPr/>
              <p:nvPr/>
            </p:nvSpPr>
            <p:spPr>
              <a:xfrm>
                <a:off x="6523699" y="3251517"/>
                <a:ext cx="851627"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DQ8</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02F87CE-9429-AA48-9CBA-5EFBF744F322}"/>
                      </a:ext>
                    </a:extLst>
                  </p:cNvPr>
                  <p:cNvSpPr/>
                  <p:nvPr/>
                </p:nvSpPr>
                <p:spPr>
                  <a:xfrm>
                    <a:off x="10100501" y="1613358"/>
                    <a:ext cx="1353312" cy="16039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DQB1*02:02</a:t>
                    </a:r>
                  </a:p>
                </p:txBody>
              </p:sp>
            </mc:Choice>
            <mc:Fallback xmlns="">
              <p:sp>
                <p:nvSpPr>
                  <p:cNvPr id="31" name="Rectangle 30">
                    <a:extLst>
                      <a:ext uri="{FF2B5EF4-FFF2-40B4-BE49-F238E27FC236}">
                        <a16:creationId xmlns:a16="http://schemas.microsoft.com/office/drawing/2014/main" id="{502F87CE-9429-AA48-9CBA-5EFBF744F322}"/>
                      </a:ext>
                    </a:extLst>
                  </p:cNvPr>
                  <p:cNvSpPr>
                    <a:spLocks noRot="1" noChangeAspect="1" noMove="1" noResize="1" noEditPoints="1" noAdjustHandles="1" noChangeArrowheads="1" noChangeShapeType="1" noTextEdit="1"/>
                  </p:cNvSpPr>
                  <p:nvPr/>
                </p:nvSpPr>
                <p:spPr>
                  <a:xfrm>
                    <a:off x="10100501" y="1613358"/>
                    <a:ext cx="1353312" cy="1603933"/>
                  </a:xfrm>
                  <a:prstGeom prst="rect">
                    <a:avLst/>
                  </a:prstGeom>
                  <a:blipFill>
                    <a:blip r:embed="rId10"/>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9B88847-7E5C-AC43-A3C5-3A6B6E424283}"/>
                      </a:ext>
                    </a:extLst>
                  </p:cNvPr>
                  <p:cNvSpPr/>
                  <p:nvPr/>
                </p:nvSpPr>
                <p:spPr>
                  <a:xfrm>
                    <a:off x="8702255" y="1613358"/>
                    <a:ext cx="1353312" cy="1603933"/>
                  </a:xfrm>
                  <a:prstGeom prst="rect">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DQA1*02:01</a:t>
                    </a:r>
                  </a:p>
                </p:txBody>
              </p:sp>
            </mc:Choice>
            <mc:Fallback xmlns="">
              <p:sp>
                <p:nvSpPr>
                  <p:cNvPr id="32" name="Rectangle 31">
                    <a:extLst>
                      <a:ext uri="{FF2B5EF4-FFF2-40B4-BE49-F238E27FC236}">
                        <a16:creationId xmlns:a16="http://schemas.microsoft.com/office/drawing/2014/main" id="{99B88847-7E5C-AC43-A3C5-3A6B6E424283}"/>
                      </a:ext>
                    </a:extLst>
                  </p:cNvPr>
                  <p:cNvSpPr>
                    <a:spLocks noRot="1" noChangeAspect="1" noMove="1" noResize="1" noEditPoints="1" noAdjustHandles="1" noChangeArrowheads="1" noChangeShapeType="1" noTextEdit="1"/>
                  </p:cNvSpPr>
                  <p:nvPr/>
                </p:nvSpPr>
                <p:spPr>
                  <a:xfrm>
                    <a:off x="8702255" y="1613358"/>
                    <a:ext cx="1353312" cy="1603933"/>
                  </a:xfrm>
                  <a:prstGeom prst="rect">
                    <a:avLst/>
                  </a:prstGeom>
                  <a:blipFill>
                    <a:blip r:embed="rId11"/>
                    <a:stretch>
                      <a:fillRect l="-926" r="-926"/>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717C9EF-26AF-4346-8C96-1C05E5180524}"/>
                  </a:ext>
                </a:extLst>
              </p:cNvPr>
              <p:cNvSpPr/>
              <p:nvPr/>
            </p:nvSpPr>
            <p:spPr>
              <a:xfrm>
                <a:off x="9657185"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DQ2.2</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2DBF45-FCDC-454A-80ED-FC664ECA9437}"/>
                      </a:ext>
                    </a:extLst>
                  </p:cNvPr>
                  <p:cNvSpPr/>
                  <p:nvPr/>
                </p:nvSpPr>
                <p:spPr>
                  <a:xfrm>
                    <a:off x="10100501" y="3388677"/>
                    <a:ext cx="1353312" cy="1603933"/>
                  </a:xfrm>
                  <a:prstGeom prst="rect">
                    <a:avLst/>
                  </a:prstGeom>
                  <a:solidFill>
                    <a:srgbClr val="ED9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a:t>
                    </a:r>
                  </a:p>
                </p:txBody>
              </p:sp>
            </mc:Choice>
            <mc:Fallback xmlns="">
              <p:sp>
                <p:nvSpPr>
                  <p:cNvPr id="35" name="Rectangle 34">
                    <a:extLst>
                      <a:ext uri="{FF2B5EF4-FFF2-40B4-BE49-F238E27FC236}">
                        <a16:creationId xmlns:a16="http://schemas.microsoft.com/office/drawing/2014/main" id="{2D2DBF45-FCDC-454A-80ED-FC664ECA9437}"/>
                      </a:ext>
                    </a:extLst>
                  </p:cNvPr>
                  <p:cNvSpPr>
                    <a:spLocks noRot="1" noChangeAspect="1" noMove="1" noResize="1" noEditPoints="1" noAdjustHandles="1" noChangeArrowheads="1" noChangeShapeType="1" noTextEdit="1"/>
                  </p:cNvSpPr>
                  <p:nvPr/>
                </p:nvSpPr>
                <p:spPr>
                  <a:xfrm>
                    <a:off x="10100501" y="3388677"/>
                    <a:ext cx="1353312" cy="1603933"/>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49B5F5-8739-8440-8B46-803FD5C9C181}"/>
                      </a:ext>
                    </a:extLst>
                  </p:cNvPr>
                  <p:cNvSpPr/>
                  <p:nvPr/>
                </p:nvSpPr>
                <p:spPr>
                  <a:xfrm>
                    <a:off x="8702255" y="3388677"/>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36" name="Rectangle 35">
                    <a:extLst>
                      <a:ext uri="{FF2B5EF4-FFF2-40B4-BE49-F238E27FC236}">
                        <a16:creationId xmlns:a16="http://schemas.microsoft.com/office/drawing/2014/main" id="{F449B5F5-8739-8440-8B46-803FD5C9C181}"/>
                      </a:ext>
                    </a:extLst>
                  </p:cNvPr>
                  <p:cNvSpPr>
                    <a:spLocks noRot="1" noChangeAspect="1" noMove="1" noResize="1" noEditPoints="1" noAdjustHandles="1" noChangeArrowheads="1" noChangeShapeType="1" noTextEdit="1"/>
                  </p:cNvSpPr>
                  <p:nvPr/>
                </p:nvSpPr>
                <p:spPr>
                  <a:xfrm>
                    <a:off x="8702255" y="3388677"/>
                    <a:ext cx="1353312" cy="1603933"/>
                  </a:xfrm>
                  <a:prstGeom prst="rect">
                    <a:avLst/>
                  </a:prstGeom>
                  <a:blipFill>
                    <a:blip r:embed="rId13"/>
                    <a:stretch>
                      <a:fillRect/>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7FC2A3D-7480-744C-9E9C-AA9CEF52CA9A}"/>
                  </a:ext>
                </a:extLst>
              </p:cNvPr>
              <p:cNvSpPr/>
              <p:nvPr/>
            </p:nvSpPr>
            <p:spPr>
              <a:xfrm>
                <a:off x="9657185" y="3251517"/>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DQ7.5</a:t>
                </a:r>
              </a:p>
            </p:txBody>
          </p:sp>
        </p:gr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63E618D8-3519-EF4F-9747-FC68ED09441E}"/>
                    </a:ext>
                  </a:extLst>
                </p:cNvPr>
                <p:cNvSpPr/>
                <p:nvPr/>
              </p:nvSpPr>
              <p:spPr>
                <a:xfrm>
                  <a:off x="8702275" y="4726255"/>
                  <a:ext cx="2913584" cy="16039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 ≠</a:t>
                  </a:r>
                </a:p>
                <a:p>
                  <a:pPr algn="ctr"/>
                  <a:r>
                    <a:rPr lang="en-US" sz="2400" baseline="-25000" dirty="0">
                      <a:solidFill>
                        <a:schemeClr val="bg1"/>
                      </a:solidFill>
                      <a:latin typeface="Arial" panose="020B0604020202020204" pitchFamily="34" charset="0"/>
                      <a:cs typeface="Arial" panose="020B0604020202020204" pitchFamily="34" charset="0"/>
                    </a:rPr>
                    <a:t>{*02:01, *02:02, *03, *03:02}</a:t>
                  </a:r>
                </a:p>
              </p:txBody>
            </p:sp>
          </mc:Choice>
          <mc:Fallback xmlns="">
            <p:sp>
              <p:nvSpPr>
                <p:cNvPr id="68" name="Rectangle 67">
                  <a:extLst>
                    <a:ext uri="{FF2B5EF4-FFF2-40B4-BE49-F238E27FC236}">
                      <a16:creationId xmlns:a16="http://schemas.microsoft.com/office/drawing/2014/main" id="{63E618D8-3519-EF4F-9747-FC68ED09441E}"/>
                    </a:ext>
                  </a:extLst>
                </p:cNvPr>
                <p:cNvSpPr>
                  <a:spLocks noRot="1" noChangeAspect="1" noMove="1" noResize="1" noEditPoints="1" noAdjustHandles="1" noChangeArrowheads="1" noChangeShapeType="1" noTextEdit="1"/>
                </p:cNvSpPr>
                <p:nvPr/>
              </p:nvSpPr>
              <p:spPr>
                <a:xfrm>
                  <a:off x="8702275" y="4726255"/>
                  <a:ext cx="2913584" cy="1603933"/>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4F2AD69-C217-4049-887C-FBB118AAA9AE}"/>
                    </a:ext>
                  </a:extLst>
                </p:cNvPr>
                <p:cNvSpPr/>
                <p:nvPr/>
              </p:nvSpPr>
              <p:spPr>
                <a:xfrm>
                  <a:off x="5739958" y="4726255"/>
                  <a:ext cx="2917383" cy="1603933"/>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 ≠</a:t>
                  </a:r>
                </a:p>
                <a:p>
                  <a:pPr algn="ctr"/>
                  <a:r>
                    <a:rPr lang="en-US" sz="2400" baseline="-25000" dirty="0">
                      <a:solidFill>
                        <a:schemeClr val="bg1"/>
                      </a:solidFill>
                      <a:latin typeface="Arial" panose="020B0604020202020204" pitchFamily="34" charset="0"/>
                      <a:cs typeface="Arial" panose="020B0604020202020204" pitchFamily="34" charset="0"/>
                    </a:rPr>
                    <a:t>{*05, *03, *02:01}</a:t>
                  </a:r>
                </a:p>
              </p:txBody>
            </p:sp>
          </mc:Choice>
          <mc:Fallback xmlns="">
            <p:sp>
              <p:nvSpPr>
                <p:cNvPr id="69" name="Rectangle 68">
                  <a:extLst>
                    <a:ext uri="{FF2B5EF4-FFF2-40B4-BE49-F238E27FC236}">
                      <a16:creationId xmlns:a16="http://schemas.microsoft.com/office/drawing/2014/main" id="{44F2AD69-C217-4049-887C-FBB118AAA9AE}"/>
                    </a:ext>
                  </a:extLst>
                </p:cNvPr>
                <p:cNvSpPr>
                  <a:spLocks noRot="1" noChangeAspect="1" noMove="1" noResize="1" noEditPoints="1" noAdjustHandles="1" noChangeArrowheads="1" noChangeShapeType="1" noTextEdit="1"/>
                </p:cNvSpPr>
                <p:nvPr/>
              </p:nvSpPr>
              <p:spPr>
                <a:xfrm>
                  <a:off x="5739958" y="4726255"/>
                  <a:ext cx="2917383" cy="1603933"/>
                </a:xfrm>
                <a:prstGeom prst="rect">
                  <a:avLst/>
                </a:prstGeom>
                <a:blipFill>
                  <a:blip r:embed="rId15"/>
                  <a:stretch>
                    <a:fillRect/>
                  </a:stretch>
                </a:blipFill>
                <a:ln>
                  <a:noFill/>
                </a:ln>
              </p:spPr>
              <p:txBody>
                <a:bodyPr/>
                <a:lstStyle/>
                <a:p>
                  <a:r>
                    <a:rPr lang="en-US">
                      <a:noFill/>
                    </a:rPr>
                    <a:t> </a:t>
                  </a:r>
                </a:p>
              </p:txBody>
            </p:sp>
          </mc:Fallback>
        </mc:AlternateContent>
        <p:sp>
          <p:nvSpPr>
            <p:cNvPr id="70" name="Rectangle 69">
              <a:extLst>
                <a:ext uri="{FF2B5EF4-FFF2-40B4-BE49-F238E27FC236}">
                  <a16:creationId xmlns:a16="http://schemas.microsoft.com/office/drawing/2014/main" id="{554CE89C-D6DA-CE4B-BE2C-6751EF49EC83}"/>
                </a:ext>
              </a:extLst>
            </p:cNvPr>
            <p:cNvSpPr/>
            <p:nvPr/>
          </p:nvSpPr>
          <p:spPr>
            <a:xfrm>
              <a:off x="8258959" y="4589095"/>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DQX</a:t>
              </a:r>
            </a:p>
          </p:txBody>
        </p:sp>
      </p:grpSp>
      <p:sp>
        <p:nvSpPr>
          <p:cNvPr id="2" name="Slide Number Placeholder 1">
            <a:extLst>
              <a:ext uri="{FF2B5EF4-FFF2-40B4-BE49-F238E27FC236}">
                <a16:creationId xmlns:a16="http://schemas.microsoft.com/office/drawing/2014/main" id="{4F71ECE0-F554-DB0E-8ADE-C179C909F8F3}"/>
              </a:ext>
            </a:extLst>
          </p:cNvPr>
          <p:cNvSpPr>
            <a:spLocks noGrp="1"/>
          </p:cNvSpPr>
          <p:nvPr>
            <p:ph type="sldNum" sz="quarter" idx="12"/>
          </p:nvPr>
        </p:nvSpPr>
        <p:spPr/>
        <p:txBody>
          <a:bodyPr/>
          <a:lstStyle/>
          <a:p>
            <a:fld id="{7DFFA30F-68D5-6040-A000-3D88BA39008A}" type="slidenum">
              <a:rPr lang="en-US" smtClean="0"/>
              <a:t>5</a:t>
            </a:fld>
            <a:endParaRPr lang="en-US"/>
          </a:p>
        </p:txBody>
      </p:sp>
      <p:pic>
        <p:nvPicPr>
          <p:cNvPr id="5" name="Picture 4">
            <a:extLst>
              <a:ext uri="{FF2B5EF4-FFF2-40B4-BE49-F238E27FC236}">
                <a16:creationId xmlns:a16="http://schemas.microsoft.com/office/drawing/2014/main" id="{17FAAC75-A43B-2ED2-9D17-F0A2D2B80C3D}"/>
              </a:ext>
            </a:extLst>
          </p:cNvPr>
          <p:cNvPicPr>
            <a:picLocks noChangeAspect="1"/>
          </p:cNvPicPr>
          <p:nvPr/>
        </p:nvPicPr>
        <p:blipFill rotWithShape="1">
          <a:blip r:embed="rId16"/>
          <a:srcRect l="17609" t="16007" r="14821" b="16332"/>
          <a:stretch/>
        </p:blipFill>
        <p:spPr>
          <a:xfrm>
            <a:off x="384314" y="1124829"/>
            <a:ext cx="3589975" cy="2021540"/>
          </a:xfrm>
          <a:prstGeom prst="rect">
            <a:avLst/>
          </a:prstGeom>
        </p:spPr>
      </p:pic>
    </p:spTree>
    <p:extLst>
      <p:ext uri="{BB962C8B-B14F-4D97-AF65-F5344CB8AC3E}">
        <p14:creationId xmlns:p14="http://schemas.microsoft.com/office/powerpoint/2010/main" val="3371306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0462D092-70FB-AA4A-BA09-0D515A0AB3CE}"/>
              </a:ext>
            </a:extLst>
          </p:cNvPr>
          <p:cNvSpPr>
            <a:spLocks noGrp="1"/>
          </p:cNvSpPr>
          <p:nvPr>
            <p:ph type="title"/>
          </p:nvPr>
        </p:nvSpPr>
        <p:spPr>
          <a:xfrm>
            <a:off x="327991" y="204414"/>
            <a:ext cx="11479695" cy="704626"/>
          </a:xfrm>
        </p:spPr>
        <p:txBody>
          <a:bodyPr>
            <a:normAutofit/>
          </a:bodyPr>
          <a:lstStyle/>
          <a:p>
            <a:r>
              <a:rPr lang="en-US" sz="3200" b="1" dirty="0"/>
              <a:t>Pairs of HLA-DQ </a:t>
            </a:r>
            <a:r>
              <a:rPr lang="en-US" sz="3200" b="1" dirty="0">
                <a:solidFill>
                  <a:srgbClr val="7030A0"/>
                </a:solidFill>
              </a:rPr>
              <a:t>heterodimers</a:t>
            </a:r>
            <a:r>
              <a:rPr lang="en-US" sz="3200" b="1" dirty="0"/>
              <a:t> form HLA-DQ genotypes</a:t>
            </a:r>
          </a:p>
        </p:txBody>
      </p:sp>
      <p:graphicFrame>
        <p:nvGraphicFramePr>
          <p:cNvPr id="23" name="Table 22">
            <a:extLst>
              <a:ext uri="{FF2B5EF4-FFF2-40B4-BE49-F238E27FC236}">
                <a16:creationId xmlns:a16="http://schemas.microsoft.com/office/drawing/2014/main" id="{C7FE3610-06FD-A042-8CD1-21480802022D}"/>
              </a:ext>
            </a:extLst>
          </p:cNvPr>
          <p:cNvGraphicFramePr>
            <a:graphicFrameLocks noGrp="1"/>
          </p:cNvGraphicFramePr>
          <p:nvPr/>
        </p:nvGraphicFramePr>
        <p:xfrm>
          <a:off x="8903096" y="1557479"/>
          <a:ext cx="2121914" cy="5071824"/>
        </p:xfrm>
        <a:graphic>
          <a:graphicData uri="http://schemas.openxmlformats.org/drawingml/2006/table">
            <a:tbl>
              <a:tblPr/>
              <a:tblGrid>
                <a:gridCol w="2121914">
                  <a:extLst>
                    <a:ext uri="{9D8B030D-6E8A-4147-A177-3AD203B41FA5}">
                      <a16:colId xmlns:a16="http://schemas.microsoft.com/office/drawing/2014/main" val="1432295933"/>
                    </a:ext>
                  </a:extLst>
                </a:gridCol>
              </a:tblGrid>
              <a:tr h="316989">
                <a:tc>
                  <a:txBody>
                    <a:bodyPr/>
                    <a:lstStyle/>
                    <a:p>
                      <a:pPr algn="ctr" fontAlgn="b"/>
                      <a:r>
                        <a:rPr lang="en-US" sz="1400" b="1" i="0" u="none" strike="noStrike" dirty="0">
                          <a:solidFill>
                            <a:srgbClr val="000000"/>
                          </a:solidFill>
                          <a:effectLst/>
                          <a:latin typeface="Arial" panose="020B0604020202020204" pitchFamily="34" charset="0"/>
                        </a:rPr>
                        <a:t>HLA-DQ genotype</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672183050"/>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DQ2.5/DQ2.5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825767164"/>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45557347"/>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39074237"/>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54310325"/>
                  </a:ext>
                </a:extLst>
              </a:tr>
              <a:tr h="316989">
                <a:tc>
                  <a:txBody>
                    <a:bodyPr/>
                    <a:lstStyle/>
                    <a:p>
                      <a:pPr algn="ctr" fontAlgn="b"/>
                      <a:r>
                        <a:rPr lang="en-US" sz="1400" b="0" i="0" u="none" strike="noStrike" dirty="0">
                          <a:solidFill>
                            <a:srgbClr val="000000"/>
                          </a:solidFill>
                          <a:effectLst/>
                          <a:latin typeface="Arial" panose="020B0604020202020204" pitchFamily="34" charset="0"/>
                        </a:rPr>
                        <a:t>DQ2.5/X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91781374"/>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DQ7.5/DQ2.5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2415882"/>
                  </a:ext>
                </a:extLst>
              </a:tr>
              <a:tr h="316989">
                <a:tc>
                  <a:txBody>
                    <a:bodyPr/>
                    <a:lstStyle/>
                    <a:p>
                      <a:pPr algn="ctr" fontAlgn="b"/>
                      <a:r>
                        <a:rPr lang="en-US" sz="1400" b="0" i="0" u="none" strike="noStrike" dirty="0">
                          <a:solidFill>
                            <a:srgbClr val="000000"/>
                          </a:solidFill>
                          <a:effectLst/>
                          <a:latin typeface="Arial" panose="020B0604020202020204" pitchFamily="34" charset="0"/>
                        </a:rPr>
                        <a:t>DQ8/DQ8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62862118"/>
                  </a:ext>
                </a:extLst>
              </a:tr>
              <a:tr h="316989">
                <a:tc>
                  <a:txBody>
                    <a:bodyPr/>
                    <a:lstStyle/>
                    <a:p>
                      <a:pPr algn="ctr" fontAlgn="b"/>
                      <a:r>
                        <a:rPr lang="en-US" sz="1400" b="0" i="0" u="none" strike="noStrike" dirty="0">
                          <a:solidFill>
                            <a:srgbClr val="000000"/>
                          </a:solidFill>
                          <a:effectLst/>
                          <a:latin typeface="Arial" panose="020B0604020202020204" pitchFamily="34" charset="0"/>
                        </a:rPr>
                        <a:t>DQ2.2/DQ8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35000179"/>
                  </a:ext>
                </a:extLst>
              </a:tr>
              <a:tr h="316989">
                <a:tc>
                  <a:txBody>
                    <a:bodyPr/>
                    <a:lstStyle/>
                    <a:p>
                      <a:pPr algn="ctr" fontAlgn="b"/>
                      <a:r>
                        <a:rPr lang="en-US" sz="1400" b="0" i="0" u="none" strike="noStrike" dirty="0">
                          <a:solidFill>
                            <a:srgbClr val="000000"/>
                          </a:solidFill>
                          <a:effectLst/>
                          <a:latin typeface="Arial" panose="020B0604020202020204" pitchFamily="34" charset="0"/>
                        </a:rPr>
                        <a:t>DQ2.2/DQ2.2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09064635"/>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80619061"/>
                  </a:ext>
                </a:extLst>
              </a:tr>
              <a:tr h="316989">
                <a:tc>
                  <a:txBody>
                    <a:bodyPr/>
                    <a:lstStyle/>
                    <a:p>
                      <a:pPr algn="ctr" fontAlgn="b"/>
                      <a:r>
                        <a:rPr lang="en-US" sz="1400" b="0" i="0" u="none" strike="noStrike" dirty="0">
                          <a:solidFill>
                            <a:srgbClr val="000000"/>
                          </a:solidFill>
                          <a:effectLst/>
                          <a:latin typeface="Arial" panose="020B0604020202020204" pitchFamily="34" charset="0"/>
                        </a:rPr>
                        <a:t>DQ8/X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18095712"/>
                  </a:ext>
                </a:extLst>
              </a:tr>
              <a:tr h="316989">
                <a:tc>
                  <a:txBody>
                    <a:bodyPr/>
                    <a:lstStyle/>
                    <a:p>
                      <a:pPr algn="ctr" fontAlgn="b"/>
                      <a:r>
                        <a:rPr lang="en-US" sz="1400" b="0" i="0" u="none" strike="noStrike" dirty="0">
                          <a:solidFill>
                            <a:srgbClr val="000000"/>
                          </a:solidFill>
                          <a:effectLst/>
                          <a:latin typeface="Arial" panose="020B0604020202020204" pitchFamily="34" charset="0"/>
                        </a:rPr>
                        <a:t>DQ2.2/X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1097652"/>
                  </a:ext>
                </a:extLst>
              </a:tr>
              <a:tr h="316989">
                <a:tc>
                  <a:txBody>
                    <a:bodyPr/>
                    <a:lstStyle/>
                    <a:p>
                      <a:pPr algn="ctr" fontAlgn="b"/>
                      <a:r>
                        <a:rPr lang="en-US" sz="1400" b="0" i="0" u="none" strike="noStrike" dirty="0">
                          <a:solidFill>
                            <a:srgbClr val="000000"/>
                          </a:solidFill>
                          <a:effectLst/>
                          <a:latin typeface="Arial" panose="020B0604020202020204" pitchFamily="34" charset="0"/>
                        </a:rPr>
                        <a:t>DQ7.5/X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46114852"/>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DQ7.5/DQ7.5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03638640"/>
                  </a:ext>
                </a:extLst>
              </a:tr>
              <a:tr h="316989">
                <a:tc>
                  <a:txBody>
                    <a:bodyPr/>
                    <a:lstStyle/>
                    <a:p>
                      <a:pPr algn="ctr" fontAlgn="b"/>
                      <a:r>
                        <a:rPr lang="en-US" sz="1400" b="0" i="0" u="none" strike="noStrike" dirty="0">
                          <a:solidFill>
                            <a:srgbClr val="000000"/>
                          </a:solidFill>
                          <a:effectLst/>
                          <a:latin typeface="Arial" panose="020B0604020202020204" pitchFamily="34" charset="0"/>
                        </a:rPr>
                        <a:t>X/X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44026"/>
                  </a:ext>
                </a:extLst>
              </a:tr>
            </a:tbl>
          </a:graphicData>
        </a:graphic>
      </p:graphicFrame>
      <p:sp>
        <p:nvSpPr>
          <p:cNvPr id="3" name="Rounded Rectangle 2">
            <a:extLst>
              <a:ext uri="{FF2B5EF4-FFF2-40B4-BE49-F238E27FC236}">
                <a16:creationId xmlns:a16="http://schemas.microsoft.com/office/drawing/2014/main" id="{7C2FAEB3-C379-4B49-A8BD-9FA9FFA580C0}"/>
              </a:ext>
            </a:extLst>
          </p:cNvPr>
          <p:cNvSpPr/>
          <p:nvPr/>
        </p:nvSpPr>
        <p:spPr>
          <a:xfrm>
            <a:off x="9280617" y="1890854"/>
            <a:ext cx="1289304" cy="292536"/>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279CC0F-0847-8541-89A9-12EE08C5BCF4}"/>
              </a:ext>
            </a:extLst>
          </p:cNvPr>
          <p:cNvCxnSpPr>
            <a:cxnSpLocks/>
            <a:stCxn id="31" idx="3"/>
          </p:cNvCxnSpPr>
          <p:nvPr/>
        </p:nvCxnSpPr>
        <p:spPr>
          <a:xfrm flipV="1">
            <a:off x="7811495" y="2002200"/>
            <a:ext cx="1469122" cy="35724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B2C9F110-EBBC-374C-8EB0-E3DB77D9009E}"/>
              </a:ext>
            </a:extLst>
          </p:cNvPr>
          <p:cNvSpPr/>
          <p:nvPr/>
        </p:nvSpPr>
        <p:spPr>
          <a:xfrm>
            <a:off x="9280617" y="2518085"/>
            <a:ext cx="1289304" cy="304169"/>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851FD22-5593-C749-9C69-B0ABDB13FB12}"/>
              </a:ext>
            </a:extLst>
          </p:cNvPr>
          <p:cNvCxnSpPr>
            <a:cxnSpLocks/>
            <a:stCxn id="11" idx="3"/>
            <a:endCxn id="34" idx="1"/>
          </p:cNvCxnSpPr>
          <p:nvPr/>
        </p:nvCxnSpPr>
        <p:spPr>
          <a:xfrm flipV="1">
            <a:off x="7815293" y="2670170"/>
            <a:ext cx="1465324" cy="143751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5EFD06C2-B899-3E4A-92A2-63022E8FD702}"/>
              </a:ext>
            </a:extLst>
          </p:cNvPr>
          <p:cNvSpPr/>
          <p:nvPr/>
        </p:nvSpPr>
        <p:spPr>
          <a:xfrm>
            <a:off x="9280617" y="5695202"/>
            <a:ext cx="1289304" cy="304169"/>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D9FE7DA-5C4F-724F-8461-4C3B85DACBC9}"/>
              </a:ext>
            </a:extLst>
          </p:cNvPr>
          <p:cNvCxnSpPr>
            <a:cxnSpLocks/>
            <a:stCxn id="41" idx="3"/>
            <a:endCxn id="39" idx="1"/>
          </p:cNvCxnSpPr>
          <p:nvPr/>
        </p:nvCxnSpPr>
        <p:spPr>
          <a:xfrm flipV="1">
            <a:off x="7811495" y="5847287"/>
            <a:ext cx="1469122" cy="3607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013BD03-89E3-174F-B58D-5A19409095FA}"/>
              </a:ext>
            </a:extLst>
          </p:cNvPr>
          <p:cNvGrpSpPr/>
          <p:nvPr/>
        </p:nvGrpSpPr>
        <p:grpSpPr>
          <a:xfrm>
            <a:off x="1900469" y="1028932"/>
            <a:ext cx="5919988" cy="5656391"/>
            <a:chOff x="4408472" y="803778"/>
            <a:chExt cx="5919988" cy="5656391"/>
          </a:xfrm>
        </p:grpSpPr>
        <p:grpSp>
          <p:nvGrpSpPr>
            <p:cNvPr id="15" name="Group 14">
              <a:extLst>
                <a:ext uri="{FF2B5EF4-FFF2-40B4-BE49-F238E27FC236}">
                  <a16:creationId xmlns:a16="http://schemas.microsoft.com/office/drawing/2014/main" id="{E9967D39-CC80-6542-93AD-BA1D2A80199A}"/>
                </a:ext>
              </a:extLst>
            </p:cNvPr>
            <p:cNvGrpSpPr/>
            <p:nvPr/>
          </p:nvGrpSpPr>
          <p:grpSpPr>
            <a:xfrm>
              <a:off x="4443597" y="1195166"/>
              <a:ext cx="5879699" cy="5265003"/>
              <a:chOff x="4443597" y="1195166"/>
              <a:chExt cx="5879699" cy="5265003"/>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E1E05E-98E3-3042-BA94-0AE0DDC4C4A4}"/>
                      </a:ext>
                    </a:extLst>
                  </p:cNvPr>
                  <p:cNvSpPr/>
                  <p:nvPr/>
                </p:nvSpPr>
                <p:spPr>
                  <a:xfrm>
                    <a:off x="5845641" y="1332326"/>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p:txBody>
              </p:sp>
            </mc:Choice>
            <mc:Fallback xmlns="">
              <p:sp>
                <p:nvSpPr>
                  <p:cNvPr id="6" name="Rectangle 5">
                    <a:extLst>
                      <a:ext uri="{FF2B5EF4-FFF2-40B4-BE49-F238E27FC236}">
                        <a16:creationId xmlns:a16="http://schemas.microsoft.com/office/drawing/2014/main" id="{F8E1E05E-98E3-3042-BA94-0AE0DDC4C4A4}"/>
                      </a:ext>
                    </a:extLst>
                  </p:cNvPr>
                  <p:cNvSpPr>
                    <a:spLocks noRot="1" noChangeAspect="1" noMove="1" noResize="1" noEditPoints="1" noAdjustHandles="1" noChangeArrowheads="1" noChangeShapeType="1" noTextEdit="1"/>
                  </p:cNvSpPr>
                  <p:nvPr/>
                </p:nvSpPr>
                <p:spPr>
                  <a:xfrm>
                    <a:off x="5845641" y="1332326"/>
                    <a:ext cx="1352480" cy="1603933"/>
                  </a:xfrm>
                  <a:prstGeom prst="rect">
                    <a:avLst/>
                  </a:prstGeom>
                  <a:blipFill>
                    <a:blip r:embed="rId2"/>
                    <a:stretch>
                      <a:fillRect l="-1869" r="-9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BF402C-A4E4-BE43-AFBF-8A92F8752A9C}"/>
                      </a:ext>
                    </a:extLst>
                  </p:cNvPr>
                  <p:cNvSpPr/>
                  <p:nvPr/>
                </p:nvSpPr>
                <p:spPr>
                  <a:xfrm>
                    <a:off x="4443597" y="1332326"/>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10" name="Rectangle 9">
                    <a:extLst>
                      <a:ext uri="{FF2B5EF4-FFF2-40B4-BE49-F238E27FC236}">
                        <a16:creationId xmlns:a16="http://schemas.microsoft.com/office/drawing/2014/main" id="{BBBF402C-A4E4-BE43-AFBF-8A92F8752A9C}"/>
                      </a:ext>
                    </a:extLst>
                  </p:cNvPr>
                  <p:cNvSpPr>
                    <a:spLocks noRot="1" noChangeAspect="1" noMove="1" noResize="1" noEditPoints="1" noAdjustHandles="1" noChangeArrowheads="1" noChangeShapeType="1" noTextEdit="1"/>
                  </p:cNvSpPr>
                  <p:nvPr/>
                </p:nvSpPr>
                <p:spPr>
                  <a:xfrm>
                    <a:off x="4443597" y="1332326"/>
                    <a:ext cx="1353312" cy="1603933"/>
                  </a:xfrm>
                  <a:prstGeom prst="rect">
                    <a:avLst/>
                  </a:prstGeom>
                  <a:blipFill>
                    <a:blip r:embed="rId3"/>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6A83E0A-A8CA-194C-B1D7-B0C350BF12DB}"/>
                  </a:ext>
                </a:extLst>
              </p:cNvPr>
              <p:cNvSpPr/>
              <p:nvPr/>
            </p:nvSpPr>
            <p:spPr>
              <a:xfrm>
                <a:off x="5389383" y="1195166"/>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A29698-2AF6-EE49-AF19-E4E07808669C}"/>
                      </a:ext>
                    </a:extLst>
                  </p:cNvPr>
                  <p:cNvSpPr/>
                  <p:nvPr/>
                </p:nvSpPr>
                <p:spPr>
                  <a:xfrm>
                    <a:off x="8969984" y="3080565"/>
                    <a:ext cx="1353312" cy="1603933"/>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DQB1*03:02</a:t>
                    </a:r>
                  </a:p>
                </p:txBody>
              </p:sp>
            </mc:Choice>
            <mc:Fallback xmlns="">
              <p:sp>
                <p:nvSpPr>
                  <p:cNvPr id="11" name="Rectangle 10">
                    <a:extLst>
                      <a:ext uri="{FF2B5EF4-FFF2-40B4-BE49-F238E27FC236}">
                        <a16:creationId xmlns:a16="http://schemas.microsoft.com/office/drawing/2014/main" id="{4EA29698-2AF6-EE49-AF19-E4E07808669C}"/>
                      </a:ext>
                    </a:extLst>
                  </p:cNvPr>
                  <p:cNvSpPr>
                    <a:spLocks noRot="1" noChangeAspect="1" noMove="1" noResize="1" noEditPoints="1" noAdjustHandles="1" noChangeArrowheads="1" noChangeShapeType="1" noTextEdit="1"/>
                  </p:cNvSpPr>
                  <p:nvPr/>
                </p:nvSpPr>
                <p:spPr>
                  <a:xfrm>
                    <a:off x="8969984" y="3080565"/>
                    <a:ext cx="1353312" cy="1603933"/>
                  </a:xfrm>
                  <a:prstGeom prst="rect">
                    <a:avLst/>
                  </a:prstGeom>
                  <a:blipFill>
                    <a:blip r:embed="rId4"/>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CDDA7D-F20D-EA42-911C-81C481791F2B}"/>
                      </a:ext>
                    </a:extLst>
                  </p:cNvPr>
                  <p:cNvSpPr/>
                  <p:nvPr/>
                </p:nvSpPr>
                <p:spPr>
                  <a:xfrm>
                    <a:off x="7567940" y="3080565"/>
                    <a:ext cx="1353312" cy="1603933"/>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DQA1*03</a:t>
                    </a:r>
                  </a:p>
                </p:txBody>
              </p:sp>
            </mc:Choice>
            <mc:Fallback xmlns="">
              <p:sp>
                <p:nvSpPr>
                  <p:cNvPr id="12" name="Rectangle 11">
                    <a:extLst>
                      <a:ext uri="{FF2B5EF4-FFF2-40B4-BE49-F238E27FC236}">
                        <a16:creationId xmlns:a16="http://schemas.microsoft.com/office/drawing/2014/main" id="{F5CDDA7D-F20D-EA42-911C-81C481791F2B}"/>
                      </a:ext>
                    </a:extLst>
                  </p:cNvPr>
                  <p:cNvSpPr>
                    <a:spLocks noRot="1" noChangeAspect="1" noMove="1" noResize="1" noEditPoints="1" noAdjustHandles="1" noChangeArrowheads="1" noChangeShapeType="1" noTextEdit="1"/>
                  </p:cNvSpPr>
                  <p:nvPr/>
                </p:nvSpPr>
                <p:spPr>
                  <a:xfrm>
                    <a:off x="7567940" y="3080565"/>
                    <a:ext cx="1353312" cy="1603933"/>
                  </a:xfrm>
                  <a:prstGeom prst="rect">
                    <a:avLst/>
                  </a:prstGeom>
                  <a:blipFill>
                    <a:blip r:embed="rId5"/>
                    <a:stretch>
                      <a:fillRect/>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A6297E5-05BC-7749-951A-14FAA2F57D48}"/>
                  </a:ext>
                </a:extLst>
              </p:cNvPr>
              <p:cNvSpPr/>
              <p:nvPr/>
            </p:nvSpPr>
            <p:spPr>
              <a:xfrm>
                <a:off x="8513727" y="2943405"/>
                <a:ext cx="851627"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DQ8</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02F87CE-9429-AA48-9CBA-5EFBF744F322}"/>
                      </a:ext>
                    </a:extLst>
                  </p:cNvPr>
                  <p:cNvSpPr/>
                  <p:nvPr/>
                </p:nvSpPr>
                <p:spPr>
                  <a:xfrm>
                    <a:off x="8966186" y="1332326"/>
                    <a:ext cx="1353312" cy="16039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DQB1*02:02</a:t>
                    </a:r>
                  </a:p>
                </p:txBody>
              </p:sp>
            </mc:Choice>
            <mc:Fallback xmlns="">
              <p:sp>
                <p:nvSpPr>
                  <p:cNvPr id="31" name="Rectangle 30">
                    <a:extLst>
                      <a:ext uri="{FF2B5EF4-FFF2-40B4-BE49-F238E27FC236}">
                        <a16:creationId xmlns:a16="http://schemas.microsoft.com/office/drawing/2014/main" id="{502F87CE-9429-AA48-9CBA-5EFBF744F322}"/>
                      </a:ext>
                    </a:extLst>
                  </p:cNvPr>
                  <p:cNvSpPr>
                    <a:spLocks noRot="1" noChangeAspect="1" noMove="1" noResize="1" noEditPoints="1" noAdjustHandles="1" noChangeArrowheads="1" noChangeShapeType="1" noTextEdit="1"/>
                  </p:cNvSpPr>
                  <p:nvPr/>
                </p:nvSpPr>
                <p:spPr>
                  <a:xfrm>
                    <a:off x="8966186" y="1332326"/>
                    <a:ext cx="1353312" cy="1603933"/>
                  </a:xfrm>
                  <a:prstGeom prst="rect">
                    <a:avLst/>
                  </a:prstGeom>
                  <a:blipFill>
                    <a:blip r:embed="rId6"/>
                    <a:stretch>
                      <a:fillRect l="-935" r="-18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9B88847-7E5C-AC43-A3C5-3A6B6E424283}"/>
                      </a:ext>
                    </a:extLst>
                  </p:cNvPr>
                  <p:cNvSpPr/>
                  <p:nvPr/>
                </p:nvSpPr>
                <p:spPr>
                  <a:xfrm>
                    <a:off x="7567940" y="1332326"/>
                    <a:ext cx="1353312" cy="1603933"/>
                  </a:xfrm>
                  <a:prstGeom prst="rect">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DQA1*02:01</a:t>
                    </a:r>
                  </a:p>
                </p:txBody>
              </p:sp>
            </mc:Choice>
            <mc:Fallback xmlns="">
              <p:sp>
                <p:nvSpPr>
                  <p:cNvPr id="32" name="Rectangle 31">
                    <a:extLst>
                      <a:ext uri="{FF2B5EF4-FFF2-40B4-BE49-F238E27FC236}">
                        <a16:creationId xmlns:a16="http://schemas.microsoft.com/office/drawing/2014/main" id="{99B88847-7E5C-AC43-A3C5-3A6B6E424283}"/>
                      </a:ext>
                    </a:extLst>
                  </p:cNvPr>
                  <p:cNvSpPr>
                    <a:spLocks noRot="1" noChangeAspect="1" noMove="1" noResize="1" noEditPoints="1" noAdjustHandles="1" noChangeArrowheads="1" noChangeShapeType="1" noTextEdit="1"/>
                  </p:cNvSpPr>
                  <p:nvPr/>
                </p:nvSpPr>
                <p:spPr>
                  <a:xfrm>
                    <a:off x="7567940" y="1332326"/>
                    <a:ext cx="1353312" cy="1603933"/>
                  </a:xfrm>
                  <a:prstGeom prst="rect">
                    <a:avLst/>
                  </a:prstGeom>
                  <a:blipFill>
                    <a:blip r:embed="rId7"/>
                    <a:stretch>
                      <a:fillRect l="-1869" r="-1869"/>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717C9EF-26AF-4346-8C96-1C05E5180524}"/>
                  </a:ext>
                </a:extLst>
              </p:cNvPr>
              <p:cNvSpPr/>
              <p:nvPr/>
            </p:nvSpPr>
            <p:spPr>
              <a:xfrm>
                <a:off x="8522870" y="1195166"/>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DQ2.2</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2DBF45-FCDC-454A-80ED-FC664ECA9437}"/>
                      </a:ext>
                    </a:extLst>
                  </p:cNvPr>
                  <p:cNvSpPr/>
                  <p:nvPr/>
                </p:nvSpPr>
                <p:spPr>
                  <a:xfrm>
                    <a:off x="5842811" y="4841367"/>
                    <a:ext cx="1353312" cy="1603933"/>
                  </a:xfrm>
                  <a:prstGeom prst="rect">
                    <a:avLst/>
                  </a:prstGeom>
                  <a:solidFill>
                    <a:srgbClr val="ED9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a:t>
                    </a:r>
                  </a:p>
                </p:txBody>
              </p:sp>
            </mc:Choice>
            <mc:Fallback xmlns="">
              <p:sp>
                <p:nvSpPr>
                  <p:cNvPr id="35" name="Rectangle 34">
                    <a:extLst>
                      <a:ext uri="{FF2B5EF4-FFF2-40B4-BE49-F238E27FC236}">
                        <a16:creationId xmlns:a16="http://schemas.microsoft.com/office/drawing/2014/main" id="{2D2DBF45-FCDC-454A-80ED-FC664ECA9437}"/>
                      </a:ext>
                    </a:extLst>
                  </p:cNvPr>
                  <p:cNvSpPr>
                    <a:spLocks noRot="1" noChangeAspect="1" noMove="1" noResize="1" noEditPoints="1" noAdjustHandles="1" noChangeArrowheads="1" noChangeShapeType="1" noTextEdit="1"/>
                  </p:cNvSpPr>
                  <p:nvPr/>
                </p:nvSpPr>
                <p:spPr>
                  <a:xfrm>
                    <a:off x="5842811" y="4841367"/>
                    <a:ext cx="1353312" cy="160393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49B5F5-8739-8440-8B46-803FD5C9C181}"/>
                      </a:ext>
                    </a:extLst>
                  </p:cNvPr>
                  <p:cNvSpPr/>
                  <p:nvPr/>
                </p:nvSpPr>
                <p:spPr>
                  <a:xfrm>
                    <a:off x="4444565" y="4841367"/>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36" name="Rectangle 35">
                    <a:extLst>
                      <a:ext uri="{FF2B5EF4-FFF2-40B4-BE49-F238E27FC236}">
                        <a16:creationId xmlns:a16="http://schemas.microsoft.com/office/drawing/2014/main" id="{F449B5F5-8739-8440-8B46-803FD5C9C181}"/>
                      </a:ext>
                    </a:extLst>
                  </p:cNvPr>
                  <p:cNvSpPr>
                    <a:spLocks noRot="1" noChangeAspect="1" noMove="1" noResize="1" noEditPoints="1" noAdjustHandles="1" noChangeArrowheads="1" noChangeShapeType="1" noTextEdit="1"/>
                  </p:cNvSpPr>
                  <p:nvPr/>
                </p:nvSpPr>
                <p:spPr>
                  <a:xfrm>
                    <a:off x="4444565" y="4841367"/>
                    <a:ext cx="1353312" cy="1603933"/>
                  </a:xfrm>
                  <a:prstGeom prst="rect">
                    <a:avLst/>
                  </a:prstGeom>
                  <a:blipFill>
                    <a:blip r:embed="rId9"/>
                    <a:stretch>
                      <a:fillRect/>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7FC2A3D-7480-744C-9E9C-AA9CEF52CA9A}"/>
                  </a:ext>
                </a:extLst>
              </p:cNvPr>
              <p:cNvSpPr/>
              <p:nvPr/>
            </p:nvSpPr>
            <p:spPr>
              <a:xfrm>
                <a:off x="5399495" y="4704207"/>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DQ7.5</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02AF424-E40D-E64E-B041-96D55736E3D8}"/>
                      </a:ext>
                    </a:extLst>
                  </p:cNvPr>
                  <p:cNvSpPr/>
                  <p:nvPr/>
                </p:nvSpPr>
                <p:spPr>
                  <a:xfrm>
                    <a:off x="5845641" y="3090902"/>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p:txBody>
              </p:sp>
            </mc:Choice>
            <mc:Fallback xmlns="">
              <p:sp>
                <p:nvSpPr>
                  <p:cNvPr id="27" name="Rectangle 26">
                    <a:extLst>
                      <a:ext uri="{FF2B5EF4-FFF2-40B4-BE49-F238E27FC236}">
                        <a16:creationId xmlns:a16="http://schemas.microsoft.com/office/drawing/2014/main" id="{402AF424-E40D-E64E-B041-96D55736E3D8}"/>
                      </a:ext>
                    </a:extLst>
                  </p:cNvPr>
                  <p:cNvSpPr>
                    <a:spLocks noRot="1" noChangeAspect="1" noMove="1" noResize="1" noEditPoints="1" noAdjustHandles="1" noChangeArrowheads="1" noChangeShapeType="1" noTextEdit="1"/>
                  </p:cNvSpPr>
                  <p:nvPr/>
                </p:nvSpPr>
                <p:spPr>
                  <a:xfrm>
                    <a:off x="5845641" y="3090902"/>
                    <a:ext cx="1352480" cy="1603933"/>
                  </a:xfrm>
                  <a:prstGeom prst="rect">
                    <a:avLst/>
                  </a:prstGeom>
                  <a:blipFill>
                    <a:blip r:embed="rId10"/>
                    <a:stretch>
                      <a:fillRect l="-1869" r="-9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A40CB31-5B85-E14C-9020-40E422521AC2}"/>
                      </a:ext>
                    </a:extLst>
                  </p:cNvPr>
                  <p:cNvSpPr/>
                  <p:nvPr/>
                </p:nvSpPr>
                <p:spPr>
                  <a:xfrm>
                    <a:off x="4443597" y="3090902"/>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28" name="Rectangle 27">
                    <a:extLst>
                      <a:ext uri="{FF2B5EF4-FFF2-40B4-BE49-F238E27FC236}">
                        <a16:creationId xmlns:a16="http://schemas.microsoft.com/office/drawing/2014/main" id="{9A40CB31-5B85-E14C-9020-40E422521AC2}"/>
                      </a:ext>
                    </a:extLst>
                  </p:cNvPr>
                  <p:cNvSpPr>
                    <a:spLocks noRot="1" noChangeAspect="1" noMove="1" noResize="1" noEditPoints="1" noAdjustHandles="1" noChangeArrowheads="1" noChangeShapeType="1" noTextEdit="1"/>
                  </p:cNvSpPr>
                  <p:nvPr/>
                </p:nvSpPr>
                <p:spPr>
                  <a:xfrm>
                    <a:off x="4443597" y="3090902"/>
                    <a:ext cx="1353312" cy="1603933"/>
                  </a:xfrm>
                  <a:prstGeom prst="rect">
                    <a:avLst/>
                  </a:prstGeom>
                  <a:blipFill>
                    <a:blip r:embed="rId11"/>
                    <a:stretch>
                      <a:fillRect/>
                    </a:stretch>
                  </a:blipFill>
                  <a:ln>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DC14D24-2A9A-7C40-840F-F81309EE6B35}"/>
                  </a:ext>
                </a:extLst>
              </p:cNvPr>
              <p:cNvSpPr/>
              <p:nvPr/>
            </p:nvSpPr>
            <p:spPr>
              <a:xfrm>
                <a:off x="5389383" y="2953742"/>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909C0E1-1AC3-6F40-9503-A0C52B2E8774}"/>
                      </a:ext>
                    </a:extLst>
                  </p:cNvPr>
                  <p:cNvSpPr/>
                  <p:nvPr/>
                </p:nvSpPr>
                <p:spPr>
                  <a:xfrm>
                    <a:off x="8966186" y="4856236"/>
                    <a:ext cx="1353312" cy="16039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 ≠</a:t>
                    </a:r>
                  </a:p>
                  <a:p>
                    <a:pPr algn="ctr"/>
                    <a:r>
                      <a:rPr lang="en-US" sz="2000" baseline="-25000" dirty="0">
                        <a:solidFill>
                          <a:schemeClr val="bg1"/>
                        </a:solidFill>
                        <a:latin typeface="Arial" panose="020B0604020202020204" pitchFamily="34" charset="0"/>
                        <a:cs typeface="Arial" panose="020B0604020202020204" pitchFamily="34" charset="0"/>
                      </a:rPr>
                      <a:t>{*02:01, *02:02, *03, *03:02}</a:t>
                    </a:r>
                  </a:p>
                </p:txBody>
              </p:sp>
            </mc:Choice>
            <mc:Fallback xmlns="">
              <p:sp>
                <p:nvSpPr>
                  <p:cNvPr id="41" name="Rectangle 40">
                    <a:extLst>
                      <a:ext uri="{FF2B5EF4-FFF2-40B4-BE49-F238E27FC236}">
                        <a16:creationId xmlns:a16="http://schemas.microsoft.com/office/drawing/2014/main" id="{4909C0E1-1AC3-6F40-9503-A0C52B2E8774}"/>
                      </a:ext>
                    </a:extLst>
                  </p:cNvPr>
                  <p:cNvSpPr>
                    <a:spLocks noRot="1" noChangeAspect="1" noMove="1" noResize="1" noEditPoints="1" noAdjustHandles="1" noChangeArrowheads="1" noChangeShapeType="1" noTextEdit="1"/>
                  </p:cNvSpPr>
                  <p:nvPr/>
                </p:nvSpPr>
                <p:spPr>
                  <a:xfrm>
                    <a:off x="8966186" y="4856236"/>
                    <a:ext cx="1353312" cy="1603933"/>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F750715-F2A4-1D4B-B4A7-5BE9F33E323E}"/>
                      </a:ext>
                    </a:extLst>
                  </p:cNvPr>
                  <p:cNvSpPr/>
                  <p:nvPr/>
                </p:nvSpPr>
                <p:spPr>
                  <a:xfrm>
                    <a:off x="7567940" y="4856236"/>
                    <a:ext cx="1353312" cy="1603933"/>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 ≠</a:t>
                    </a:r>
                  </a:p>
                  <a:p>
                    <a:pPr algn="ctr"/>
                    <a:r>
                      <a:rPr lang="en-US" sz="2000" baseline="-25000" dirty="0">
                        <a:solidFill>
                          <a:schemeClr val="bg1"/>
                        </a:solidFill>
                        <a:latin typeface="Arial" panose="020B0604020202020204" pitchFamily="34" charset="0"/>
                        <a:cs typeface="Arial" panose="020B0604020202020204" pitchFamily="34" charset="0"/>
                      </a:rPr>
                      <a:t>{*05, *03, *02:01}</a:t>
                    </a:r>
                  </a:p>
                  <a:p>
                    <a:pPr algn="ctr"/>
                    <a:endParaRPr lang="en-US" sz="2400" baseline="-25000" dirty="0">
                      <a:solidFill>
                        <a:schemeClr val="bg1"/>
                      </a:solidFill>
                      <a:latin typeface="Arial" panose="020B0604020202020204" pitchFamily="34" charset="0"/>
                      <a:cs typeface="Arial" panose="020B0604020202020204" pitchFamily="34" charset="0"/>
                    </a:endParaRPr>
                  </a:p>
                </p:txBody>
              </p:sp>
            </mc:Choice>
            <mc:Fallback xmlns="">
              <p:sp>
                <p:nvSpPr>
                  <p:cNvPr id="42" name="Rectangle 41">
                    <a:extLst>
                      <a:ext uri="{FF2B5EF4-FFF2-40B4-BE49-F238E27FC236}">
                        <a16:creationId xmlns:a16="http://schemas.microsoft.com/office/drawing/2014/main" id="{1F750715-F2A4-1D4B-B4A7-5BE9F33E323E}"/>
                      </a:ext>
                    </a:extLst>
                  </p:cNvPr>
                  <p:cNvSpPr>
                    <a:spLocks noRot="1" noChangeAspect="1" noMove="1" noResize="1" noEditPoints="1" noAdjustHandles="1" noChangeArrowheads="1" noChangeShapeType="1" noTextEdit="1"/>
                  </p:cNvSpPr>
                  <p:nvPr/>
                </p:nvSpPr>
                <p:spPr>
                  <a:xfrm>
                    <a:off x="7567940" y="4856236"/>
                    <a:ext cx="1353312" cy="1603933"/>
                  </a:xfrm>
                  <a:prstGeom prst="rect">
                    <a:avLst/>
                  </a:prstGeom>
                  <a:blipFill>
                    <a:blip r:embed="rId13"/>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859F72-D6C0-2648-AFF7-19F74D3E8CE6}"/>
                  </a:ext>
                </a:extLst>
              </p:cNvPr>
              <p:cNvSpPr/>
              <p:nvPr/>
            </p:nvSpPr>
            <p:spPr>
              <a:xfrm>
                <a:off x="8513726" y="4704207"/>
                <a:ext cx="851628" cy="539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DQX</a:t>
                </a:r>
              </a:p>
            </p:txBody>
          </p:sp>
        </p:grpSp>
        <p:sp>
          <p:nvSpPr>
            <p:cNvPr id="45" name="Rectangle 44">
              <a:extLst>
                <a:ext uri="{FF2B5EF4-FFF2-40B4-BE49-F238E27FC236}">
                  <a16:creationId xmlns:a16="http://schemas.microsoft.com/office/drawing/2014/main" id="{6CA4244C-8FAC-6D49-A6E7-48156290FCAA}"/>
                </a:ext>
              </a:extLst>
            </p:cNvPr>
            <p:cNvSpPr/>
            <p:nvPr/>
          </p:nvSpPr>
          <p:spPr>
            <a:xfrm>
              <a:off x="4408472" y="803778"/>
              <a:ext cx="2776874" cy="35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Chromosome 6, paternal</a:t>
              </a:r>
            </a:p>
          </p:txBody>
        </p:sp>
        <p:sp>
          <p:nvSpPr>
            <p:cNvPr id="46" name="Rectangle 45">
              <a:extLst>
                <a:ext uri="{FF2B5EF4-FFF2-40B4-BE49-F238E27FC236}">
                  <a16:creationId xmlns:a16="http://schemas.microsoft.com/office/drawing/2014/main" id="{1A4D860A-EBB1-9348-A4BE-66CF7F8F0A3F}"/>
                </a:ext>
              </a:extLst>
            </p:cNvPr>
            <p:cNvSpPr/>
            <p:nvPr/>
          </p:nvSpPr>
          <p:spPr>
            <a:xfrm>
              <a:off x="7551586" y="803778"/>
              <a:ext cx="2776874" cy="35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Chromosome 6, maternal</a:t>
              </a:r>
            </a:p>
          </p:txBody>
        </p:sp>
      </p:grpSp>
      <p:sp>
        <p:nvSpPr>
          <p:cNvPr id="47" name="Title 1">
            <a:extLst>
              <a:ext uri="{FF2B5EF4-FFF2-40B4-BE49-F238E27FC236}">
                <a16:creationId xmlns:a16="http://schemas.microsoft.com/office/drawing/2014/main" id="{44E55F1B-EF68-7148-9209-29F6D2085416}"/>
              </a:ext>
            </a:extLst>
          </p:cNvPr>
          <p:cNvSpPr txBox="1">
            <a:spLocks/>
          </p:cNvSpPr>
          <p:nvPr/>
        </p:nvSpPr>
        <p:spPr>
          <a:xfrm>
            <a:off x="327991" y="1120493"/>
            <a:ext cx="1666947" cy="32013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1800" u="sng" dirty="0"/>
              <a:t>For example:</a:t>
            </a:r>
          </a:p>
        </p:txBody>
      </p:sp>
      <p:sp>
        <p:nvSpPr>
          <p:cNvPr id="2" name="Slide Number Placeholder 1">
            <a:extLst>
              <a:ext uri="{FF2B5EF4-FFF2-40B4-BE49-F238E27FC236}">
                <a16:creationId xmlns:a16="http://schemas.microsoft.com/office/drawing/2014/main" id="{83F1AA6E-DB20-6AB9-EFE3-837D317EC57C}"/>
              </a:ext>
            </a:extLst>
          </p:cNvPr>
          <p:cNvSpPr>
            <a:spLocks noGrp="1"/>
          </p:cNvSpPr>
          <p:nvPr>
            <p:ph type="sldNum" sz="quarter" idx="12"/>
          </p:nvPr>
        </p:nvSpPr>
        <p:spPr/>
        <p:txBody>
          <a:bodyPr/>
          <a:lstStyle/>
          <a:p>
            <a:fld id="{7DFFA30F-68D5-6040-A000-3D88BA39008A}" type="slidenum">
              <a:rPr lang="en-US" smtClean="0"/>
              <a:t>6</a:t>
            </a:fld>
            <a:endParaRPr lang="en-US"/>
          </a:p>
        </p:txBody>
      </p:sp>
    </p:spTree>
    <p:extLst>
      <p:ext uri="{BB962C8B-B14F-4D97-AF65-F5344CB8AC3E}">
        <p14:creationId xmlns:p14="http://schemas.microsoft.com/office/powerpoint/2010/main" val="57769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Analysis overview</a:t>
            </a:r>
          </a:p>
        </p:txBody>
      </p:sp>
      <p:sp>
        <p:nvSpPr>
          <p:cNvPr id="3" name="Slide Number Placeholder 2">
            <a:extLst>
              <a:ext uri="{FF2B5EF4-FFF2-40B4-BE49-F238E27FC236}">
                <a16:creationId xmlns:a16="http://schemas.microsoft.com/office/drawing/2014/main" id="{F48E80A8-1B82-16D4-4975-3D9A28449AE7}"/>
              </a:ext>
            </a:extLst>
          </p:cNvPr>
          <p:cNvSpPr>
            <a:spLocks noGrp="1"/>
          </p:cNvSpPr>
          <p:nvPr>
            <p:ph type="sldNum" sz="quarter" idx="12"/>
          </p:nvPr>
        </p:nvSpPr>
        <p:spPr/>
        <p:txBody>
          <a:bodyPr/>
          <a:lstStyle/>
          <a:p>
            <a:fld id="{7DFFA30F-68D5-6040-A000-3D88BA39008A}" type="slidenum">
              <a:rPr lang="en-US" smtClean="0"/>
              <a:t>7</a:t>
            </a:fld>
            <a:endParaRPr lang="en-US"/>
          </a:p>
        </p:txBody>
      </p:sp>
    </p:spTree>
    <p:extLst>
      <p:ext uri="{BB962C8B-B14F-4D97-AF65-F5344CB8AC3E}">
        <p14:creationId xmlns:p14="http://schemas.microsoft.com/office/powerpoint/2010/main" val="314517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CC10-9832-C049-ADCB-33467549B6CE}"/>
              </a:ext>
            </a:extLst>
          </p:cNvPr>
          <p:cNvSpPr>
            <a:spLocks noGrp="1"/>
          </p:cNvSpPr>
          <p:nvPr>
            <p:ph type="title"/>
          </p:nvPr>
        </p:nvSpPr>
        <p:spPr>
          <a:xfrm>
            <a:off x="280703" y="234498"/>
            <a:ext cx="11526984" cy="735232"/>
          </a:xfrm>
        </p:spPr>
        <p:txBody>
          <a:bodyPr>
            <a:normAutofit/>
          </a:bodyPr>
          <a:lstStyle/>
          <a:p>
            <a:r>
              <a:rPr lang="en-US" sz="3600" dirty="0"/>
              <a:t>GRS analysis overview</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3361640" y="2254248"/>
            <a:ext cx="3023833" cy="567828"/>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HLA-DQ </a:t>
            </a:r>
            <a:r>
              <a:rPr lang="en-US" b="1" dirty="0">
                <a:solidFill>
                  <a:schemeClr val="tx1"/>
                </a:solidFill>
                <a:latin typeface="Arial" panose="020B0604020202020204" pitchFamily="34" charset="0"/>
                <a:cs typeface="Arial" panose="020B0604020202020204" pitchFamily="34" charset="0"/>
                <a:sym typeface="Wingdings" pitchFamily="2" charset="2"/>
              </a:rPr>
              <a:t>genotype</a:t>
            </a:r>
            <a:r>
              <a:rPr lang="en-US" dirty="0">
                <a:solidFill>
                  <a:schemeClr val="tx1"/>
                </a:solidFill>
                <a:latin typeface="Arial" panose="020B0604020202020204" pitchFamily="34" charset="0"/>
                <a:cs typeface="Arial" panose="020B0604020202020204" pitchFamily="34" charset="0"/>
                <a:sym typeface="Wingdings" pitchFamily="2" charset="2"/>
              </a:rPr>
              <a:t> dosage (0/1)</a:t>
            </a:r>
            <a:endParaRPr lang="en-US" dirty="0">
              <a:solidFill>
                <a:schemeClr val="tx1"/>
              </a:solidFill>
              <a:latin typeface="Arial" panose="020B0604020202020204" pitchFamily="34" charset="0"/>
              <a:cs typeface="Arial" panose="020B0604020202020204" pitchFamily="34" charset="0"/>
            </a:endParaRPr>
          </a:p>
        </p:txBody>
      </p:sp>
      <p:sp>
        <p:nvSpPr>
          <p:cNvPr id="66" name="Rounded Rectangle 65">
            <a:extLst>
              <a:ext uri="{FF2B5EF4-FFF2-40B4-BE49-F238E27FC236}">
                <a16:creationId xmlns:a16="http://schemas.microsoft.com/office/drawing/2014/main" id="{9FA8E851-89A2-1D42-AB21-5E4D6281C7D8}"/>
              </a:ext>
            </a:extLst>
          </p:cNvPr>
          <p:cNvSpPr/>
          <p:nvPr/>
        </p:nvSpPr>
        <p:spPr>
          <a:xfrm>
            <a:off x="1726390" y="2388600"/>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B21CB84C-8023-A442-9BD6-F115DD0ECEDD}"/>
              </a:ext>
            </a:extLst>
          </p:cNvPr>
          <p:cNvGrpSpPr/>
          <p:nvPr/>
        </p:nvGrpSpPr>
        <p:grpSpPr>
          <a:xfrm>
            <a:off x="6401856" y="2156263"/>
            <a:ext cx="2442769" cy="755779"/>
            <a:chOff x="7139966" y="2574847"/>
            <a:chExt cx="2442769" cy="755779"/>
          </a:xfrm>
        </p:grpSpPr>
        <p:sp>
          <p:nvSpPr>
            <p:cNvPr id="57" name="Rounded Rectangle 56">
              <a:extLst>
                <a:ext uri="{FF2B5EF4-FFF2-40B4-BE49-F238E27FC236}">
                  <a16:creationId xmlns:a16="http://schemas.microsoft.com/office/drawing/2014/main" id="{337998EC-B978-444E-AA4D-5C6089EC3D60}"/>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68" name="Rounded Rectangle 67">
              <a:extLst>
                <a:ext uri="{FF2B5EF4-FFF2-40B4-BE49-F238E27FC236}">
                  <a16:creationId xmlns:a16="http://schemas.microsoft.com/office/drawing/2014/main" id="{AE724152-8E18-D64E-BFBE-B4CD3DE189DB}"/>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69" name="Rounded Rectangle 68">
              <a:extLst>
                <a:ext uri="{FF2B5EF4-FFF2-40B4-BE49-F238E27FC236}">
                  <a16:creationId xmlns:a16="http://schemas.microsoft.com/office/drawing/2014/main" id="{F0AE2249-B37D-284C-A76C-BFE9BCFE44BF}"/>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70" name="Rounded Rectangle 69">
              <a:extLst>
                <a:ext uri="{FF2B5EF4-FFF2-40B4-BE49-F238E27FC236}">
                  <a16:creationId xmlns:a16="http://schemas.microsoft.com/office/drawing/2014/main" id="{B25F7632-DAF7-3F4D-A52B-D1A875BBF25C}"/>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sp>
        <p:nvSpPr>
          <p:cNvPr id="30" name="Rounded Rectangle 29">
            <a:extLst>
              <a:ext uri="{FF2B5EF4-FFF2-40B4-BE49-F238E27FC236}">
                <a16:creationId xmlns:a16="http://schemas.microsoft.com/office/drawing/2014/main" id="{845DA0EC-F233-D249-92FB-CC3CC2E3A125}"/>
              </a:ext>
            </a:extLst>
          </p:cNvPr>
          <p:cNvSpPr/>
          <p:nvPr/>
        </p:nvSpPr>
        <p:spPr>
          <a:xfrm>
            <a:off x="9143912" y="2441736"/>
            <a:ext cx="2856278"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Frequency stacked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44D3EEE1-B091-CC44-AF5E-CAD9D096B13D}"/>
              </a:ext>
            </a:extLst>
          </p:cNvPr>
          <p:cNvGrpSpPr/>
          <p:nvPr/>
        </p:nvGrpSpPr>
        <p:grpSpPr>
          <a:xfrm>
            <a:off x="3356901" y="5432357"/>
            <a:ext cx="5482985" cy="755779"/>
            <a:chOff x="4126121" y="5813410"/>
            <a:chExt cx="5482985" cy="755779"/>
          </a:xfrm>
        </p:grpSpPr>
        <p:sp>
          <p:nvSpPr>
            <p:cNvPr id="33" name="Rounded Rectangle 32">
              <a:extLst>
                <a:ext uri="{FF2B5EF4-FFF2-40B4-BE49-F238E27FC236}">
                  <a16:creationId xmlns:a16="http://schemas.microsoft.com/office/drawing/2014/main" id="{F52BE7DF-7396-9842-97AB-C51741229CC1}"/>
                </a:ext>
              </a:extLst>
            </p:cNvPr>
            <p:cNvSpPr/>
            <p:nvPr/>
          </p:nvSpPr>
          <p:spPr>
            <a:xfrm>
              <a:off x="4126121" y="5911395"/>
              <a:ext cx="3023833" cy="567828"/>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HLA-DQ </a:t>
              </a:r>
              <a:r>
                <a:rPr lang="en-US" b="1" dirty="0">
                  <a:solidFill>
                    <a:schemeClr val="tx1"/>
                  </a:solidFill>
                  <a:latin typeface="Arial" panose="020B0604020202020204" pitchFamily="34" charset="0"/>
                  <a:cs typeface="Arial" panose="020B0604020202020204" pitchFamily="34" charset="0"/>
                  <a:sym typeface="Wingdings" pitchFamily="2" charset="2"/>
                </a:rPr>
                <a:t>allele group </a:t>
              </a:r>
              <a:r>
                <a:rPr lang="en-US" dirty="0">
                  <a:solidFill>
                    <a:schemeClr val="tx1"/>
                  </a:solidFill>
                  <a:latin typeface="Arial" panose="020B0604020202020204" pitchFamily="34" charset="0"/>
                  <a:cs typeface="Arial" panose="020B0604020202020204" pitchFamily="34" charset="0"/>
                  <a:sym typeface="Wingdings" pitchFamily="2" charset="2"/>
                </a:rPr>
                <a:t>dosage (0/1/2)</a:t>
              </a:r>
              <a:endParaRPr lang="en-US" dirty="0">
                <a:solidFill>
                  <a:schemeClr val="tx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50C562C1-44ED-C94B-BFC2-894B861F9CD2}"/>
                </a:ext>
              </a:extLst>
            </p:cNvPr>
            <p:cNvGrpSpPr/>
            <p:nvPr/>
          </p:nvGrpSpPr>
          <p:grpSpPr>
            <a:xfrm>
              <a:off x="7166337" y="5813410"/>
              <a:ext cx="2442769" cy="755779"/>
              <a:chOff x="7139966" y="2574847"/>
              <a:chExt cx="2442769" cy="755779"/>
            </a:xfrm>
          </p:grpSpPr>
          <p:sp>
            <p:nvSpPr>
              <p:cNvPr id="36" name="Rounded Rectangle 35">
                <a:extLst>
                  <a:ext uri="{FF2B5EF4-FFF2-40B4-BE49-F238E27FC236}">
                    <a16:creationId xmlns:a16="http://schemas.microsoft.com/office/drawing/2014/main" id="{388D040B-9691-BD49-8449-E004BC508F96}"/>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37" name="Rounded Rectangle 36">
                <a:extLst>
                  <a:ext uri="{FF2B5EF4-FFF2-40B4-BE49-F238E27FC236}">
                    <a16:creationId xmlns:a16="http://schemas.microsoft.com/office/drawing/2014/main" id="{C58F86FE-90CA-AB47-981F-23DF7672E0E5}"/>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38" name="Rounded Rectangle 37">
                <a:extLst>
                  <a:ext uri="{FF2B5EF4-FFF2-40B4-BE49-F238E27FC236}">
                    <a16:creationId xmlns:a16="http://schemas.microsoft.com/office/drawing/2014/main" id="{07563773-FA13-A446-A2EA-AA1E40E60056}"/>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39" name="Rounded Rectangle 38">
                <a:extLst>
                  <a:ext uri="{FF2B5EF4-FFF2-40B4-BE49-F238E27FC236}">
                    <a16:creationId xmlns:a16="http://schemas.microsoft.com/office/drawing/2014/main" id="{5A87E283-A6BC-AB4F-BBA0-84565CEFDA5A}"/>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grpSp>
      <p:grpSp>
        <p:nvGrpSpPr>
          <p:cNvPr id="6" name="Group 5">
            <a:extLst>
              <a:ext uri="{FF2B5EF4-FFF2-40B4-BE49-F238E27FC236}">
                <a16:creationId xmlns:a16="http://schemas.microsoft.com/office/drawing/2014/main" id="{D743D091-97EA-FE42-99E9-4A8A9EAEA3F5}"/>
              </a:ext>
            </a:extLst>
          </p:cNvPr>
          <p:cNvGrpSpPr/>
          <p:nvPr/>
        </p:nvGrpSpPr>
        <p:grpSpPr>
          <a:xfrm>
            <a:off x="3356901" y="3892890"/>
            <a:ext cx="5588532" cy="755779"/>
            <a:chOff x="4099750" y="3891438"/>
            <a:chExt cx="5588532" cy="755779"/>
          </a:xfrm>
        </p:grpSpPr>
        <p:sp>
          <p:nvSpPr>
            <p:cNvPr id="28" name="Rounded Rectangle 27">
              <a:extLst>
                <a:ext uri="{FF2B5EF4-FFF2-40B4-BE49-F238E27FC236}">
                  <a16:creationId xmlns:a16="http://schemas.microsoft.com/office/drawing/2014/main" id="{D8D324B6-3205-B746-B508-495D04EF9107}"/>
                </a:ext>
              </a:extLst>
            </p:cNvPr>
            <p:cNvSpPr/>
            <p:nvPr/>
          </p:nvSpPr>
          <p:spPr>
            <a:xfrm>
              <a:off x="4099750" y="3985413"/>
              <a:ext cx="3044668" cy="56782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GRS risk </a:t>
              </a:r>
              <a:r>
                <a:rPr lang="en-US" b="1" dirty="0">
                  <a:solidFill>
                    <a:schemeClr val="tx1"/>
                  </a:solidFill>
                  <a:latin typeface="Arial" panose="020B0604020202020204" pitchFamily="34" charset="0"/>
                  <a:cs typeface="Arial" panose="020B0604020202020204" pitchFamily="34" charset="0"/>
                  <a:sym typeface="Wingdings" pitchFamily="2" charset="2"/>
                </a:rPr>
                <a:t>allele</a:t>
              </a:r>
              <a:r>
                <a:rPr lang="en-US" dirty="0">
                  <a:solidFill>
                    <a:schemeClr val="tx1"/>
                  </a:solidFill>
                  <a:latin typeface="Arial" panose="020B0604020202020204" pitchFamily="34" charset="0"/>
                  <a:cs typeface="Arial" panose="020B0604020202020204" pitchFamily="34" charset="0"/>
                  <a:sym typeface="Wingdings" pitchFamily="2" charset="2"/>
                </a:rPr>
                <a:t> dosage (0/1/2)</a:t>
              </a:r>
              <a:endParaRPr lang="en-US" dirty="0">
                <a:solidFill>
                  <a:schemeClr val="tx1"/>
                </a:solidFill>
                <a:latin typeface="Arial" panose="020B0604020202020204" pitchFamily="34" charset="0"/>
                <a:cs typeface="Arial" panose="020B0604020202020204" pitchFamily="34" charset="0"/>
              </a:endParaRPr>
            </a:p>
          </p:txBody>
        </p:sp>
        <p:grpSp>
          <p:nvGrpSpPr>
            <p:cNvPr id="75" name="Group 74">
              <a:extLst>
                <a:ext uri="{FF2B5EF4-FFF2-40B4-BE49-F238E27FC236}">
                  <a16:creationId xmlns:a16="http://schemas.microsoft.com/office/drawing/2014/main" id="{C719E249-C8E2-DD4C-815F-CBD2DDC87B40}"/>
                </a:ext>
              </a:extLst>
            </p:cNvPr>
            <p:cNvGrpSpPr/>
            <p:nvPr/>
          </p:nvGrpSpPr>
          <p:grpSpPr>
            <a:xfrm>
              <a:off x="7245513" y="3891438"/>
              <a:ext cx="2442769" cy="755779"/>
              <a:chOff x="7139966" y="2574847"/>
              <a:chExt cx="2442769" cy="755779"/>
            </a:xfrm>
          </p:grpSpPr>
          <p:sp>
            <p:nvSpPr>
              <p:cNvPr id="76" name="Rounded Rectangle 75">
                <a:extLst>
                  <a:ext uri="{FF2B5EF4-FFF2-40B4-BE49-F238E27FC236}">
                    <a16:creationId xmlns:a16="http://schemas.microsoft.com/office/drawing/2014/main" id="{616B5DD8-A637-9146-BF6A-606D3F8DA373}"/>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77" name="Rounded Rectangle 76">
                <a:extLst>
                  <a:ext uri="{FF2B5EF4-FFF2-40B4-BE49-F238E27FC236}">
                    <a16:creationId xmlns:a16="http://schemas.microsoft.com/office/drawing/2014/main" id="{B8D2720D-2696-FE42-8C61-A24C541534D5}"/>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78" name="Rounded Rectangle 77">
                <a:extLst>
                  <a:ext uri="{FF2B5EF4-FFF2-40B4-BE49-F238E27FC236}">
                    <a16:creationId xmlns:a16="http://schemas.microsoft.com/office/drawing/2014/main" id="{FAAC4AD8-3950-1841-B457-D96698F04E9E}"/>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79" name="Rounded Rectangle 78">
                <a:extLst>
                  <a:ext uri="{FF2B5EF4-FFF2-40B4-BE49-F238E27FC236}">
                    <a16:creationId xmlns:a16="http://schemas.microsoft.com/office/drawing/2014/main" id="{901642A4-6A8C-E142-997B-6EF601618533}"/>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grpSp>
      <p:sp>
        <p:nvSpPr>
          <p:cNvPr id="50" name="Rounded Rectangle 49">
            <a:extLst>
              <a:ext uri="{FF2B5EF4-FFF2-40B4-BE49-F238E27FC236}">
                <a16:creationId xmlns:a16="http://schemas.microsoft.com/office/drawing/2014/main" id="{F3ECF2EE-F14D-FE48-9C10-EAEF627AEC76}"/>
              </a:ext>
            </a:extLst>
          </p:cNvPr>
          <p:cNvSpPr/>
          <p:nvPr/>
        </p:nvSpPr>
        <p:spPr>
          <a:xfrm>
            <a:off x="9171157" y="4019916"/>
            <a:ext cx="2726730"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FDB1FB5D-657C-EC49-9A72-CB8F40BACA82}"/>
              </a:ext>
            </a:extLst>
          </p:cNvPr>
          <p:cNvSpPr/>
          <p:nvPr/>
        </p:nvSpPr>
        <p:spPr>
          <a:xfrm>
            <a:off x="9143912" y="5148936"/>
            <a:ext cx="2977495" cy="14316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FEFFEE-CB34-2E4A-9C87-8BEF2187E170}"/>
              </a:ext>
            </a:extLst>
          </p:cNvPr>
          <p:cNvSpPr/>
          <p:nvPr/>
        </p:nvSpPr>
        <p:spPr>
          <a:xfrm>
            <a:off x="520495" y="2122829"/>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C7DB5562-C422-9E41-AD42-1417EFD05450}"/>
              </a:ext>
            </a:extLst>
          </p:cNvPr>
          <p:cNvSpPr/>
          <p:nvPr/>
        </p:nvSpPr>
        <p:spPr>
          <a:xfrm>
            <a:off x="1679101" y="4127804"/>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54" name="Rounded Rectangle 53">
            <a:extLst>
              <a:ext uri="{FF2B5EF4-FFF2-40B4-BE49-F238E27FC236}">
                <a16:creationId xmlns:a16="http://schemas.microsoft.com/office/drawing/2014/main" id="{F86959D5-6814-F748-82BB-E160466F92F9}"/>
              </a:ext>
            </a:extLst>
          </p:cNvPr>
          <p:cNvSpPr/>
          <p:nvPr/>
        </p:nvSpPr>
        <p:spPr>
          <a:xfrm>
            <a:off x="473206" y="3862033"/>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55" name="Rounded Rectangle 54">
            <a:extLst>
              <a:ext uri="{FF2B5EF4-FFF2-40B4-BE49-F238E27FC236}">
                <a16:creationId xmlns:a16="http://schemas.microsoft.com/office/drawing/2014/main" id="{11D79654-C4EE-914F-B033-49DADE01F6EB}"/>
              </a:ext>
            </a:extLst>
          </p:cNvPr>
          <p:cNvSpPr/>
          <p:nvPr/>
        </p:nvSpPr>
        <p:spPr>
          <a:xfrm>
            <a:off x="1679101" y="5698128"/>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62" name="Rounded Rectangle 61">
            <a:extLst>
              <a:ext uri="{FF2B5EF4-FFF2-40B4-BE49-F238E27FC236}">
                <a16:creationId xmlns:a16="http://schemas.microsoft.com/office/drawing/2014/main" id="{3FD4B184-7482-1F4C-96C9-58D003EDC17F}"/>
              </a:ext>
            </a:extLst>
          </p:cNvPr>
          <p:cNvSpPr/>
          <p:nvPr/>
        </p:nvSpPr>
        <p:spPr>
          <a:xfrm>
            <a:off x="473206" y="5432357"/>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65" name="Rounded Rectangle 64">
            <a:extLst>
              <a:ext uri="{FF2B5EF4-FFF2-40B4-BE49-F238E27FC236}">
                <a16:creationId xmlns:a16="http://schemas.microsoft.com/office/drawing/2014/main" id="{392A80E0-7C5A-8E41-AF50-AEE513F25088}"/>
              </a:ext>
            </a:extLst>
          </p:cNvPr>
          <p:cNvSpPr/>
          <p:nvPr/>
        </p:nvSpPr>
        <p:spPr>
          <a:xfrm>
            <a:off x="9266173" y="478649"/>
            <a:ext cx="2797309" cy="320112"/>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sym typeface="Wingdings" pitchFamily="2" charset="2"/>
              </a:rPr>
              <a:t>Key outputs</a:t>
            </a:r>
            <a:endParaRPr lang="en-US" dirty="0">
              <a:solidFill>
                <a:schemeClr val="tx1"/>
              </a:solidFill>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62FD1A49-E09F-43FD-B675-ECD1C338A65D}"/>
              </a:ext>
            </a:extLst>
          </p:cNvPr>
          <p:cNvGrpSpPr/>
          <p:nvPr/>
        </p:nvGrpSpPr>
        <p:grpSpPr>
          <a:xfrm>
            <a:off x="536769" y="710625"/>
            <a:ext cx="11711504" cy="1213138"/>
            <a:chOff x="536769" y="710625"/>
            <a:chExt cx="11711504" cy="1213138"/>
          </a:xfrm>
        </p:grpSpPr>
        <p:sp>
          <p:nvSpPr>
            <p:cNvPr id="40" name="Rounded Rectangle 80">
              <a:extLst>
                <a:ext uri="{FF2B5EF4-FFF2-40B4-BE49-F238E27FC236}">
                  <a16:creationId xmlns:a16="http://schemas.microsoft.com/office/drawing/2014/main" id="{958360FA-7579-4343-96D4-86B13995C784}"/>
                </a:ext>
              </a:extLst>
            </p:cNvPr>
            <p:cNvSpPr/>
            <p:nvPr/>
          </p:nvSpPr>
          <p:spPr>
            <a:xfrm>
              <a:off x="9143912" y="710625"/>
              <a:ext cx="3104361" cy="12131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4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ROC curve</a:t>
              </a:r>
            </a:p>
            <a:p>
              <a:pPr marL="285750" indent="-285750">
                <a:spcBef>
                  <a:spcPts val="4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AUC for comparison to Sharp et al., 2019.</a:t>
              </a:r>
              <a:endParaRPr lang="en-US" dirty="0">
                <a:solidFill>
                  <a:schemeClr val="tx1"/>
                </a:solidFill>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F8768480-9585-4C2D-9BDB-E80F83085E9E}"/>
                </a:ext>
              </a:extLst>
            </p:cNvPr>
            <p:cNvGrpSpPr/>
            <p:nvPr/>
          </p:nvGrpSpPr>
          <p:grpSpPr>
            <a:xfrm>
              <a:off x="1856132" y="1120417"/>
              <a:ext cx="4274182" cy="696947"/>
              <a:chOff x="1856132" y="1272817"/>
              <a:chExt cx="4274182" cy="696947"/>
            </a:xfrm>
          </p:grpSpPr>
          <p:sp>
            <p:nvSpPr>
              <p:cNvPr id="43" name="Rounded Rectangle 58">
                <a:extLst>
                  <a:ext uri="{FF2B5EF4-FFF2-40B4-BE49-F238E27FC236}">
                    <a16:creationId xmlns:a16="http://schemas.microsoft.com/office/drawing/2014/main" id="{3F6ADF69-008A-42F7-88EB-C1ECAEF796A0}"/>
                  </a:ext>
                </a:extLst>
              </p:cNvPr>
              <p:cNvSpPr/>
              <p:nvPr/>
            </p:nvSpPr>
            <p:spPr>
              <a:xfrm>
                <a:off x="1856132" y="1488896"/>
                <a:ext cx="1635841"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44" name="Rounded Rectangle 81">
                <a:extLst>
                  <a:ext uri="{FF2B5EF4-FFF2-40B4-BE49-F238E27FC236}">
                    <a16:creationId xmlns:a16="http://schemas.microsoft.com/office/drawing/2014/main" id="{02EC29E8-D127-4550-9ADC-CA70CC745826}"/>
                  </a:ext>
                </a:extLst>
              </p:cNvPr>
              <p:cNvSpPr/>
              <p:nvPr/>
            </p:nvSpPr>
            <p:spPr>
              <a:xfrm>
                <a:off x="3462926" y="1272817"/>
                <a:ext cx="2667388" cy="696947"/>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sym typeface="Wingdings" pitchFamily="2" charset="2"/>
                  </a:rPr>
                  <a:t>GRS</a:t>
                </a:r>
                <a:endParaRPr lang="en-US" dirty="0">
                  <a:solidFill>
                    <a:schemeClr val="bg1"/>
                  </a:solidFill>
                  <a:latin typeface="Arial" panose="020B0604020202020204" pitchFamily="34" charset="0"/>
                  <a:cs typeface="Arial" panose="020B0604020202020204" pitchFamily="34" charset="0"/>
                </a:endParaRPr>
              </a:p>
            </p:txBody>
          </p:sp>
        </p:grpSp>
        <p:sp>
          <p:nvSpPr>
            <p:cNvPr id="42" name="Rounded Rectangle 88">
              <a:extLst>
                <a:ext uri="{FF2B5EF4-FFF2-40B4-BE49-F238E27FC236}">
                  <a16:creationId xmlns:a16="http://schemas.microsoft.com/office/drawing/2014/main" id="{E3BAC685-964C-4638-B153-7817759C4A33}"/>
                </a:ext>
              </a:extLst>
            </p:cNvPr>
            <p:cNvSpPr/>
            <p:nvPr/>
          </p:nvSpPr>
          <p:spPr>
            <a:xfrm>
              <a:off x="536769" y="1096062"/>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C7F6A2BA-3082-D940-3F5F-70FB05E55093}"/>
              </a:ext>
            </a:extLst>
          </p:cNvPr>
          <p:cNvSpPr>
            <a:spLocks noGrp="1"/>
          </p:cNvSpPr>
          <p:nvPr>
            <p:ph type="sldNum" sz="quarter" idx="12"/>
          </p:nvPr>
        </p:nvSpPr>
        <p:spPr/>
        <p:txBody>
          <a:bodyPr/>
          <a:lstStyle/>
          <a:p>
            <a:fld id="{7DFFA30F-68D5-6040-A000-3D88BA39008A}" type="slidenum">
              <a:rPr lang="en-US" smtClean="0"/>
              <a:t>8</a:t>
            </a:fld>
            <a:endParaRPr lang="en-US"/>
          </a:p>
        </p:txBody>
      </p:sp>
      <p:sp>
        <p:nvSpPr>
          <p:cNvPr id="7" name="Rounded Rectangle 6">
            <a:extLst>
              <a:ext uri="{FF2B5EF4-FFF2-40B4-BE49-F238E27FC236}">
                <a16:creationId xmlns:a16="http://schemas.microsoft.com/office/drawing/2014/main" id="{BF5E8719-8481-5DEA-22CB-106973A7E480}"/>
              </a:ext>
            </a:extLst>
          </p:cNvPr>
          <p:cNvSpPr/>
          <p:nvPr/>
        </p:nvSpPr>
        <p:spPr>
          <a:xfrm rot="16200000">
            <a:off x="-2137627" y="4110639"/>
            <a:ext cx="4797712" cy="423959"/>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sym typeface="Wingdings" pitchFamily="2" charset="2"/>
              </a:rPr>
              <a:t>Additive genetic models</a:t>
            </a:r>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C964755-77DE-8B2B-3EF5-445E4191AF10}"/>
              </a:ext>
            </a:extLst>
          </p:cNvPr>
          <p:cNvSpPr/>
          <p:nvPr/>
        </p:nvSpPr>
        <p:spPr>
          <a:xfrm>
            <a:off x="504114" y="1923762"/>
            <a:ext cx="11551655" cy="4797713"/>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A08B43-2E46-40D3-D44B-67C9CFD7CEC0}"/>
              </a:ext>
            </a:extLst>
          </p:cNvPr>
          <p:cNvSpPr/>
          <p:nvPr/>
        </p:nvSpPr>
        <p:spPr>
          <a:xfrm>
            <a:off x="504114" y="824525"/>
            <a:ext cx="11535740" cy="589695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8C26A89-1BFA-93AA-F20B-47C00DF1D30D}"/>
              </a:ext>
            </a:extLst>
          </p:cNvPr>
          <p:cNvSpPr/>
          <p:nvPr/>
        </p:nvSpPr>
        <p:spPr>
          <a:xfrm rot="16200000">
            <a:off x="-275723" y="1149497"/>
            <a:ext cx="1073900" cy="423958"/>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sym typeface="Wingdings" pitchFamily="2" charset="2"/>
              </a:rPr>
              <a:t>GRS</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467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CC10-9832-C049-ADCB-33467549B6CE}"/>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GRS component: </a:t>
            </a:r>
            <a:r>
              <a:rPr lang="en-US" sz="3600" dirty="0">
                <a:solidFill>
                  <a:srgbClr val="FFC000"/>
                </a:solidFill>
              </a:rPr>
              <a:t>Non-HLA-DQ SNPs</a:t>
            </a:r>
          </a:p>
        </p:txBody>
      </p:sp>
      <p:grpSp>
        <p:nvGrpSpPr>
          <p:cNvPr id="16" name="Group 15">
            <a:extLst>
              <a:ext uri="{FF2B5EF4-FFF2-40B4-BE49-F238E27FC236}">
                <a16:creationId xmlns:a16="http://schemas.microsoft.com/office/drawing/2014/main" id="{6851523E-F70A-4988-9D2A-B2404B2B262A}"/>
              </a:ext>
            </a:extLst>
          </p:cNvPr>
          <p:cNvGrpSpPr/>
          <p:nvPr/>
        </p:nvGrpSpPr>
        <p:grpSpPr>
          <a:xfrm>
            <a:off x="244596" y="4844509"/>
            <a:ext cx="7092358" cy="1367485"/>
            <a:chOff x="171167" y="3293486"/>
            <a:chExt cx="7092358" cy="1367485"/>
          </a:xfrm>
        </p:grpSpPr>
        <p:sp>
          <p:nvSpPr>
            <p:cNvPr id="55" name="Rounded Rectangle 24">
              <a:extLst>
                <a:ext uri="{FF2B5EF4-FFF2-40B4-BE49-F238E27FC236}">
                  <a16:creationId xmlns:a16="http://schemas.microsoft.com/office/drawing/2014/main" id="{073B9611-4BB6-4105-A032-5F962324D1FB}"/>
                </a:ext>
              </a:extLst>
            </p:cNvPr>
            <p:cNvSpPr/>
            <p:nvPr/>
          </p:nvSpPr>
          <p:spPr>
            <a:xfrm>
              <a:off x="171167" y="3293486"/>
              <a:ext cx="1337559" cy="133890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Genome-wide allelic intensity data (*.</a:t>
              </a:r>
              <a:r>
                <a:rPr lang="en-US" sz="1600" dirty="0" err="1">
                  <a:solidFill>
                    <a:schemeClr val="tx1"/>
                  </a:solidFill>
                  <a:latin typeface="Arial" panose="020B0604020202020204" pitchFamily="34" charset="0"/>
                  <a:cs typeface="Arial" panose="020B0604020202020204" pitchFamily="34" charset="0"/>
                </a:rPr>
                <a:t>idat</a:t>
              </a:r>
              <a:r>
                <a:rPr lang="en-US" sz="1600" dirty="0">
                  <a:solidFill>
                    <a:schemeClr val="tx1"/>
                  </a:solidFill>
                  <a:latin typeface="Arial" panose="020B0604020202020204" pitchFamily="34" charset="0"/>
                  <a:cs typeface="Arial" panose="020B0604020202020204" pitchFamily="34" charset="0"/>
                </a:rPr>
                <a:t>)</a:t>
              </a:r>
            </a:p>
          </p:txBody>
        </p:sp>
        <p:sp>
          <p:nvSpPr>
            <p:cNvPr id="79" name="Rounded Rectangle 24">
              <a:extLst>
                <a:ext uri="{FF2B5EF4-FFF2-40B4-BE49-F238E27FC236}">
                  <a16:creationId xmlns:a16="http://schemas.microsoft.com/office/drawing/2014/main" id="{B515BEAD-D4D8-4E07-BD0C-EA6FA4AD59CB}"/>
                </a:ext>
              </a:extLst>
            </p:cNvPr>
            <p:cNvSpPr/>
            <p:nvPr/>
          </p:nvSpPr>
          <p:spPr>
            <a:xfrm>
              <a:off x="6155514" y="3443781"/>
              <a:ext cx="1108011" cy="121719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chr21 SNP</a:t>
              </a:r>
              <a:r>
                <a:rPr lang="en-US" sz="1600" dirty="0">
                  <a:solidFill>
                    <a:schemeClr val="tx1"/>
                  </a:solidFill>
                  <a:latin typeface="Arial" panose="020B0604020202020204" pitchFamily="34" charset="0"/>
                  <a:cs typeface="Arial" panose="020B0604020202020204" pitchFamily="34" charset="0"/>
                </a:rPr>
                <a:t> dosages</a:t>
              </a:r>
            </a:p>
            <a:p>
              <a:pPr algn="ctr"/>
              <a:r>
                <a:rPr lang="en-US" sz="1600" dirty="0">
                  <a:solidFill>
                    <a:schemeClr val="tx1"/>
                  </a:solidFill>
                  <a:latin typeface="Arial" panose="020B0604020202020204" pitchFamily="34" charset="0"/>
                  <a:cs typeface="Arial" panose="020B0604020202020204" pitchFamily="34" charset="0"/>
                </a:rPr>
                <a:t>(0/1/2/</a:t>
              </a:r>
              <a:r>
                <a:rPr lang="en-US" sz="1600" b="1" dirty="0">
                  <a:solidFill>
                    <a:srgbClr val="C00000"/>
                  </a:solidFill>
                  <a:latin typeface="Arial" panose="020B0604020202020204" pitchFamily="34" charset="0"/>
                  <a:cs typeface="Arial" panose="020B0604020202020204" pitchFamily="34" charset="0"/>
                </a:rPr>
                <a:t>3</a:t>
              </a:r>
              <a:r>
                <a:rPr lang="en-US" sz="1600" dirty="0">
                  <a:solidFill>
                    <a:schemeClr val="tx1"/>
                  </a:solidFill>
                  <a:latin typeface="Arial" panose="020B0604020202020204" pitchFamily="34" charset="0"/>
                  <a:cs typeface="Arial" panose="020B0604020202020204" pitchFamily="34" charset="0"/>
                </a:rPr>
                <a:t>)</a:t>
              </a:r>
            </a:p>
          </p:txBody>
        </p:sp>
      </p:grpSp>
      <p:sp>
        <p:nvSpPr>
          <p:cNvPr id="13" name="Right Arrow 22">
            <a:extLst>
              <a:ext uri="{FF2B5EF4-FFF2-40B4-BE49-F238E27FC236}">
                <a16:creationId xmlns:a16="http://schemas.microsoft.com/office/drawing/2014/main" id="{99D91684-F0A9-4572-E617-84D0DA17FC15}"/>
              </a:ext>
            </a:extLst>
          </p:cNvPr>
          <p:cNvSpPr/>
          <p:nvPr/>
        </p:nvSpPr>
        <p:spPr>
          <a:xfrm>
            <a:off x="1644984" y="4304543"/>
            <a:ext cx="1786838" cy="247531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chr21 SNP (rs1893592)</a:t>
            </a:r>
          </a:p>
          <a:p>
            <a:pPr algn="ctr"/>
            <a:r>
              <a:rPr lang="en-US" sz="1600" dirty="0">
                <a:solidFill>
                  <a:schemeClr val="tx1"/>
                </a:solidFill>
                <a:latin typeface="Arial" panose="020B0604020202020204" pitchFamily="34" charset="0"/>
                <a:cs typeface="Arial" panose="020B0604020202020204" pitchFamily="34" charset="0"/>
              </a:rPr>
              <a:t>R/</a:t>
            </a:r>
            <a:r>
              <a:rPr lang="en-US" sz="1600" dirty="0" err="1">
                <a:solidFill>
                  <a:schemeClr val="tx1"/>
                </a:solidFill>
                <a:latin typeface="Arial" panose="020B0604020202020204" pitchFamily="34" charset="0"/>
                <a:cs typeface="Arial" panose="020B0604020202020204" pitchFamily="34" charset="0"/>
              </a:rPr>
              <a:t>illuminaio</a:t>
            </a:r>
            <a:r>
              <a:rPr lang="en-US" sz="1600" dirty="0">
                <a:solidFill>
                  <a:schemeClr val="tx1"/>
                </a:solidFill>
                <a:latin typeface="Arial" panose="020B0604020202020204" pitchFamily="34" charset="0"/>
                <a:cs typeface="Arial" panose="020B0604020202020204" pitchFamily="34" charset="0"/>
              </a:rPr>
              <a:t>/</a:t>
            </a:r>
          </a:p>
          <a:p>
            <a:pPr algn="ctr"/>
            <a:r>
              <a:rPr lang="en-US" sz="1600" dirty="0">
                <a:solidFill>
                  <a:schemeClr val="tx1"/>
                </a:solidFill>
                <a:latin typeface="Arial" panose="020B0604020202020204" pitchFamily="34" charset="0"/>
                <a:cs typeface="Arial" panose="020B0604020202020204" pitchFamily="34" charset="0"/>
              </a:rPr>
              <a:t>bash</a:t>
            </a:r>
          </a:p>
        </p:txBody>
      </p:sp>
      <p:sp>
        <p:nvSpPr>
          <p:cNvPr id="17" name="Rounded Rectangle 24">
            <a:extLst>
              <a:ext uri="{FF2B5EF4-FFF2-40B4-BE49-F238E27FC236}">
                <a16:creationId xmlns:a16="http://schemas.microsoft.com/office/drawing/2014/main" id="{124B000B-70FF-1260-4AFE-C94942571AB4}"/>
              </a:ext>
            </a:extLst>
          </p:cNvPr>
          <p:cNvSpPr/>
          <p:nvPr/>
        </p:nvSpPr>
        <p:spPr>
          <a:xfrm>
            <a:off x="3487854" y="4844509"/>
            <a:ext cx="1074201" cy="1395072"/>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chr21 SNP intensity data</a:t>
            </a:r>
          </a:p>
          <a:p>
            <a:pPr algn="ct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idat</a:t>
            </a:r>
            <a:r>
              <a:rPr lang="en-US" sz="1600" dirty="0">
                <a:solidFill>
                  <a:schemeClr val="tx1"/>
                </a:solidFill>
                <a:latin typeface="Arial" panose="020B0604020202020204" pitchFamily="34" charset="0"/>
                <a:cs typeface="Arial" panose="020B0604020202020204" pitchFamily="34" charset="0"/>
              </a:rPr>
              <a:t>)</a:t>
            </a:r>
          </a:p>
        </p:txBody>
      </p:sp>
      <p:sp>
        <p:nvSpPr>
          <p:cNvPr id="27" name="Right Arrow 22">
            <a:extLst>
              <a:ext uri="{FF2B5EF4-FFF2-40B4-BE49-F238E27FC236}">
                <a16:creationId xmlns:a16="http://schemas.microsoft.com/office/drawing/2014/main" id="{B73696DD-E6C8-B45E-3D23-EC587D3F5200}"/>
              </a:ext>
            </a:extLst>
          </p:cNvPr>
          <p:cNvSpPr/>
          <p:nvPr/>
        </p:nvSpPr>
        <p:spPr>
          <a:xfrm>
            <a:off x="4615018" y="4609008"/>
            <a:ext cx="1591347" cy="198610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Manual genotype clustering</a:t>
            </a:r>
          </a:p>
          <a:p>
            <a:pPr algn="ctr"/>
            <a:r>
              <a:rPr lang="en-US" sz="1600" dirty="0">
                <a:solidFill>
                  <a:schemeClr val="tx1"/>
                </a:solidFill>
                <a:latin typeface="Arial" panose="020B0604020202020204" pitchFamily="34" charset="0"/>
                <a:cs typeface="Arial" panose="020B0604020202020204" pitchFamily="34" charset="0"/>
              </a:rPr>
              <a:t>R</a:t>
            </a:r>
          </a:p>
        </p:txBody>
      </p:sp>
      <p:grpSp>
        <p:nvGrpSpPr>
          <p:cNvPr id="47" name="Group 46">
            <a:extLst>
              <a:ext uri="{FF2B5EF4-FFF2-40B4-BE49-F238E27FC236}">
                <a16:creationId xmlns:a16="http://schemas.microsoft.com/office/drawing/2014/main" id="{845AD191-87E1-2DE4-2881-7F2F33CF112B}"/>
              </a:ext>
            </a:extLst>
          </p:cNvPr>
          <p:cNvGrpSpPr/>
          <p:nvPr/>
        </p:nvGrpSpPr>
        <p:grpSpPr>
          <a:xfrm>
            <a:off x="219020" y="1834734"/>
            <a:ext cx="11832983" cy="1962079"/>
            <a:chOff x="219020" y="796146"/>
            <a:chExt cx="11832983" cy="1962079"/>
          </a:xfrm>
        </p:grpSpPr>
        <p:sp>
          <p:nvSpPr>
            <p:cNvPr id="32" name="Right Arrow 31">
              <a:extLst>
                <a:ext uri="{FF2B5EF4-FFF2-40B4-BE49-F238E27FC236}">
                  <a16:creationId xmlns:a16="http://schemas.microsoft.com/office/drawing/2014/main" id="{5393E758-0CE7-917C-D8BD-C069F4D07392}"/>
                </a:ext>
              </a:extLst>
            </p:cNvPr>
            <p:cNvSpPr/>
            <p:nvPr/>
          </p:nvSpPr>
          <p:spPr>
            <a:xfrm>
              <a:off x="2300900" y="872525"/>
              <a:ext cx="3053659" cy="186151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non-HLA-DQ, non-chr21 GRS SNPs</a:t>
              </a:r>
            </a:p>
            <a:p>
              <a:pPr algn="ctr"/>
              <a:r>
                <a:rPr lang="en-US" sz="1600" dirty="0">
                  <a:solidFill>
                    <a:schemeClr val="tx1"/>
                  </a:solidFill>
                  <a:latin typeface="Arial" panose="020B0604020202020204" pitchFamily="34" charset="0"/>
                  <a:cs typeface="Arial" panose="020B0604020202020204" pitchFamily="34" charset="0"/>
                </a:rPr>
                <a:t>R/bash/UCSC Genome Browser/Plink</a:t>
              </a:r>
            </a:p>
          </p:txBody>
        </p:sp>
        <p:sp>
          <p:nvSpPr>
            <p:cNvPr id="34" name="Rounded Rectangle 33">
              <a:extLst>
                <a:ext uri="{FF2B5EF4-FFF2-40B4-BE49-F238E27FC236}">
                  <a16:creationId xmlns:a16="http://schemas.microsoft.com/office/drawing/2014/main" id="{E3D71386-FE4D-D094-E90D-5F4E65A06420}"/>
                </a:ext>
              </a:extLst>
            </p:cNvPr>
            <p:cNvSpPr/>
            <p:nvPr/>
          </p:nvSpPr>
          <p:spPr>
            <a:xfrm>
              <a:off x="219020" y="1226399"/>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35" name="Rounded Rectangle 34">
              <a:extLst>
                <a:ext uri="{FF2B5EF4-FFF2-40B4-BE49-F238E27FC236}">
                  <a16:creationId xmlns:a16="http://schemas.microsoft.com/office/drawing/2014/main" id="{C4C48C20-372C-9155-57C5-347A503797B5}"/>
                </a:ext>
              </a:extLst>
            </p:cNvPr>
            <p:cNvSpPr/>
            <p:nvPr/>
          </p:nvSpPr>
          <p:spPr>
            <a:xfrm>
              <a:off x="5430785" y="1325151"/>
              <a:ext cx="2030348" cy="956257"/>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Non-HLA-DQ, non-chr21 GRS SNP genotypes</a:t>
              </a:r>
            </a:p>
          </p:txBody>
        </p:sp>
        <p:sp>
          <p:nvSpPr>
            <p:cNvPr id="36" name="Rounded Rectangle 35">
              <a:extLst>
                <a:ext uri="{FF2B5EF4-FFF2-40B4-BE49-F238E27FC236}">
                  <a16:creationId xmlns:a16="http://schemas.microsoft.com/office/drawing/2014/main" id="{CA9A8A5E-A62D-87B0-09FF-BCF618DDD751}"/>
                </a:ext>
              </a:extLst>
            </p:cNvPr>
            <p:cNvSpPr/>
            <p:nvPr/>
          </p:nvSpPr>
          <p:spPr>
            <a:xfrm>
              <a:off x="9992701" y="1177696"/>
              <a:ext cx="2059302" cy="1242892"/>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Non-HLA-DQ, non-chr21 GRS SNP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41" name="Right Arrow 40">
              <a:extLst>
                <a:ext uri="{FF2B5EF4-FFF2-40B4-BE49-F238E27FC236}">
                  <a16:creationId xmlns:a16="http://schemas.microsoft.com/office/drawing/2014/main" id="{06D3A19D-67C6-B5F5-1999-651BBD7C2A6D}"/>
                </a:ext>
              </a:extLst>
            </p:cNvPr>
            <p:cNvSpPr/>
            <p:nvPr/>
          </p:nvSpPr>
          <p:spPr>
            <a:xfrm>
              <a:off x="7548648" y="796146"/>
              <a:ext cx="2380989" cy="196207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Infer strand and derive GRS allele dosages</a:t>
              </a:r>
            </a:p>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8" name="Title 1">
            <a:extLst>
              <a:ext uri="{FF2B5EF4-FFF2-40B4-BE49-F238E27FC236}">
                <a16:creationId xmlns:a16="http://schemas.microsoft.com/office/drawing/2014/main" id="{1F5D7C1A-F559-D4A0-347A-AA5424B14897}"/>
              </a:ext>
            </a:extLst>
          </p:cNvPr>
          <p:cNvSpPr txBox="1">
            <a:spLocks/>
          </p:cNvSpPr>
          <p:nvPr/>
        </p:nvSpPr>
        <p:spPr>
          <a:xfrm>
            <a:off x="180823" y="1379569"/>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Non-HLA-DQ, non-chromosome 21 SNPs captured by Illumina MEGA</a:t>
            </a:r>
            <a:endParaRPr lang="en-US" sz="2400" b="1" dirty="0"/>
          </a:p>
        </p:txBody>
      </p:sp>
      <p:sp>
        <p:nvSpPr>
          <p:cNvPr id="49" name="Title 1">
            <a:extLst>
              <a:ext uri="{FF2B5EF4-FFF2-40B4-BE49-F238E27FC236}">
                <a16:creationId xmlns:a16="http://schemas.microsoft.com/office/drawing/2014/main" id="{D74483C6-F0E7-F275-5030-18C249104BAB}"/>
              </a:ext>
            </a:extLst>
          </p:cNvPr>
          <p:cNvSpPr txBox="1">
            <a:spLocks/>
          </p:cNvSpPr>
          <p:nvPr/>
        </p:nvSpPr>
        <p:spPr>
          <a:xfrm>
            <a:off x="180822" y="3741154"/>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Chromosome 21 SNP captured by Illumina MEGA</a:t>
            </a:r>
            <a:endParaRPr lang="en-US" sz="2400" b="1" dirty="0"/>
          </a:p>
        </p:txBody>
      </p:sp>
      <p:pic>
        <p:nvPicPr>
          <p:cNvPr id="101" name="Picture 100">
            <a:extLst>
              <a:ext uri="{FF2B5EF4-FFF2-40B4-BE49-F238E27FC236}">
                <a16:creationId xmlns:a16="http://schemas.microsoft.com/office/drawing/2014/main" id="{7BBEB4EE-BDFD-EEF1-2307-126EAADC4F09}"/>
              </a:ext>
            </a:extLst>
          </p:cNvPr>
          <p:cNvPicPr>
            <a:picLocks noChangeAspect="1"/>
          </p:cNvPicPr>
          <p:nvPr/>
        </p:nvPicPr>
        <p:blipFill>
          <a:blip r:embed="rId3"/>
          <a:stretch>
            <a:fillRect/>
          </a:stretch>
        </p:blipFill>
        <p:spPr>
          <a:xfrm>
            <a:off x="7570541" y="4033765"/>
            <a:ext cx="4479940" cy="2846814"/>
          </a:xfrm>
          <a:prstGeom prst="rect">
            <a:avLst/>
          </a:prstGeom>
        </p:spPr>
      </p:pic>
      <p:sp>
        <p:nvSpPr>
          <p:cNvPr id="102" name="Slide Number Placeholder 101">
            <a:extLst>
              <a:ext uri="{FF2B5EF4-FFF2-40B4-BE49-F238E27FC236}">
                <a16:creationId xmlns:a16="http://schemas.microsoft.com/office/drawing/2014/main" id="{CE8ABB30-9673-5CCA-200F-AE88880D9F45}"/>
              </a:ext>
            </a:extLst>
          </p:cNvPr>
          <p:cNvSpPr>
            <a:spLocks noGrp="1"/>
          </p:cNvSpPr>
          <p:nvPr>
            <p:ph type="sldNum" sz="quarter" idx="12"/>
          </p:nvPr>
        </p:nvSpPr>
        <p:spPr/>
        <p:txBody>
          <a:bodyPr/>
          <a:lstStyle/>
          <a:p>
            <a:fld id="{7DFFA30F-68D5-6040-A000-3D88BA39008A}" type="slidenum">
              <a:rPr lang="en-US" smtClean="0"/>
              <a:t>9</a:t>
            </a:fld>
            <a:endParaRPr lang="en-US"/>
          </a:p>
        </p:txBody>
      </p:sp>
    </p:spTree>
    <p:extLst>
      <p:ext uri="{BB962C8B-B14F-4D97-AF65-F5344CB8AC3E}">
        <p14:creationId xmlns:p14="http://schemas.microsoft.com/office/powerpoint/2010/main" val="1528258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79162</TotalTime>
  <Words>1921</Words>
  <Application>Microsoft Macintosh PowerPoint</Application>
  <PresentationFormat>Widescreen</PresentationFormat>
  <Paragraphs>359</Paragraphs>
  <Slides>23</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Cambria Math</vt:lpstr>
      <vt:lpstr>Wingdings</vt:lpstr>
      <vt:lpstr>Office Theme</vt:lpstr>
      <vt:lpstr>Worksheet</vt:lpstr>
      <vt:lpstr>Project background</vt:lpstr>
      <vt:lpstr>Multi-omics of Celiac in Down syndrome</vt:lpstr>
      <vt:lpstr>Multi-omics of Celiac in Down syndrome</vt:lpstr>
      <vt:lpstr>Primer on HLA genetics of Celiac disease</vt:lpstr>
      <vt:lpstr>Pairs of HLA-DQ alleles form HLA-DQ heterodimers</vt:lpstr>
      <vt:lpstr>Pairs of HLA-DQ heterodimers form HLA-DQ genotypes</vt:lpstr>
      <vt:lpstr>Analysis overview</vt:lpstr>
      <vt:lpstr>GRS analysis overview</vt:lpstr>
      <vt:lpstr>Analysis data pipeline GRS component: Non-HLA-DQ SNPs</vt:lpstr>
      <vt:lpstr>PowerPoint Presentation</vt:lpstr>
      <vt:lpstr>Analysis data pipeline GRS component: HLA-DQ genotypes</vt:lpstr>
      <vt:lpstr>PowerPoint Presentation</vt:lpstr>
      <vt:lpstr>Analysis data pipeline Additional data for variant-level analyses</vt:lpstr>
      <vt:lpstr>Selected results/figures</vt:lpstr>
      <vt:lpstr>PowerPoint Presentation</vt:lpstr>
      <vt:lpstr>Figure 1 of Sharp et al., 2019</vt:lpstr>
      <vt:lpstr>Odds ratios observed in the HTP Revised GRS (Sharp et al., 2022)</vt:lpstr>
      <vt:lpstr>PowerPoint Presentation</vt:lpstr>
      <vt:lpstr>PowerPoint Presentation</vt:lpstr>
      <vt:lpstr>Possible dominant association of DQB1*02 with a 7.81-fold increase in the odds of CD in DS</vt:lpstr>
      <vt:lpstr>Dominant association of DQB1*02 with a 7.81-fold increase in the odds of Celiac disease in Down syndrome</vt:lpstr>
      <vt:lpstr>Models involving both GRS and single protein abundance improve prediction of celiac disease in Down syndrome (Please email Jessica.rose.shaw@gmail.com for details)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 Jessica R</dc:creator>
  <cp:lastModifiedBy>Jessica Shaw</cp:lastModifiedBy>
  <cp:revision>296</cp:revision>
  <dcterms:created xsi:type="dcterms:W3CDTF">2021-10-28T16:04:47Z</dcterms:created>
  <dcterms:modified xsi:type="dcterms:W3CDTF">2024-08-03T02:26:04Z</dcterms:modified>
</cp:coreProperties>
</file>